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1" r:id="rId5"/>
    <p:sldId id="268" r:id="rId6"/>
    <p:sldId id="262" r:id="rId7"/>
    <p:sldId id="264" r:id="rId8"/>
    <p:sldId id="265"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4FA31-E4DF-48C7-BF52-EF84CE02B7AF}" type="datetimeFigureOut">
              <a:rPr lang="en-GB" smtClean="0"/>
              <a:pPr/>
              <a:t>19/10/2015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A22C8-64A1-4D31-A98F-12B5854CC673}" type="slidenum">
              <a:rPr lang="en-GB" smtClean="0"/>
              <a:pPr/>
              <a:t>‹#›</a:t>
            </a:fld>
            <a:endParaRPr lang="en-GB"/>
          </a:p>
        </p:txBody>
      </p:sp>
    </p:spTree>
    <p:extLst>
      <p:ext uri="{BB962C8B-B14F-4D97-AF65-F5344CB8AC3E}">
        <p14:creationId xmlns:p14="http://schemas.microsoft.com/office/powerpoint/2010/main" val="361451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73A22C8-64A1-4D31-A98F-12B5854CC673}" type="slidenum">
              <a:rPr lang="en-GB" smtClean="0"/>
              <a:pPr/>
              <a:t>1</a:t>
            </a:fld>
            <a:endParaRPr lang="en-GB"/>
          </a:p>
        </p:txBody>
      </p:sp>
    </p:spTree>
    <p:extLst>
      <p:ext uri="{BB962C8B-B14F-4D97-AF65-F5344CB8AC3E}">
        <p14:creationId xmlns:p14="http://schemas.microsoft.com/office/powerpoint/2010/main" val="113471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D617E2-BC2E-40A3-893C-E32DF0B4DCDA}" type="datetimeFigureOut">
              <a:rPr lang="en-GB" smtClean="0"/>
              <a:pPr/>
              <a:t>19/10/2015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646351-F9D8-42CE-B060-17105F993F4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a:stretch>
            <a:fillRect/>
          </a:stretch>
        </p:blipFill>
        <p:spPr bwMode="auto">
          <a:xfrm>
            <a:off x="7524328" y="5805264"/>
            <a:ext cx="1319213"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nny\AppData\Local\Microsoft\Windows\Temporary Internet Files\Content.Outlook\LEW2UN7S\Elgin Youth Cafe.JPG"/>
          <p:cNvPicPr>
            <a:picLocks noChangeAspect="1" noChangeArrowheads="1"/>
          </p:cNvPicPr>
          <p:nvPr/>
        </p:nvPicPr>
        <p:blipFill>
          <a:blip r:embed="rId3" cstate="print"/>
          <a:srcRect/>
          <a:stretch>
            <a:fillRect/>
          </a:stretch>
        </p:blipFill>
        <p:spPr bwMode="auto">
          <a:xfrm>
            <a:off x="179511" y="188640"/>
            <a:ext cx="5664629" cy="4248472"/>
          </a:xfrm>
          <a:prstGeom prst="rect">
            <a:avLst/>
          </a:prstGeom>
          <a:noFill/>
          <a:ln w="38100">
            <a:solidFill>
              <a:schemeClr val="tx1"/>
            </a:solidFill>
          </a:ln>
        </p:spPr>
      </p:pic>
      <p:pic>
        <p:nvPicPr>
          <p:cNvPr id="1028" name="Picture 4" descr="Z:\Photos\2014\brunchercise\552.JPG"/>
          <p:cNvPicPr>
            <a:picLocks noChangeAspect="1" noChangeArrowheads="1"/>
          </p:cNvPicPr>
          <p:nvPr/>
        </p:nvPicPr>
        <p:blipFill>
          <a:blip r:embed="rId4" cstate="print"/>
          <a:srcRect/>
          <a:stretch>
            <a:fillRect/>
          </a:stretch>
        </p:blipFill>
        <p:spPr bwMode="auto">
          <a:xfrm>
            <a:off x="6156176" y="476672"/>
            <a:ext cx="2448272" cy="1836204"/>
          </a:xfrm>
          <a:prstGeom prst="rect">
            <a:avLst/>
          </a:prstGeom>
          <a:noFill/>
          <a:ln w="38100">
            <a:solidFill>
              <a:schemeClr val="tx1"/>
            </a:solidFill>
          </a:ln>
        </p:spPr>
      </p:pic>
      <p:pic>
        <p:nvPicPr>
          <p:cNvPr id="1029" name="Picture 5" descr="C:\Users\Penny\AppData\Local\Microsoft\Windows\Temporary Internet Files\Content.Outlook\LEW2UN7S\Surfing Tuition with Outfit Moray.JPG"/>
          <p:cNvPicPr>
            <a:picLocks noChangeAspect="1" noChangeArrowheads="1"/>
          </p:cNvPicPr>
          <p:nvPr/>
        </p:nvPicPr>
        <p:blipFill>
          <a:blip r:embed="rId5" cstate="print"/>
          <a:srcRect/>
          <a:stretch>
            <a:fillRect/>
          </a:stretch>
        </p:blipFill>
        <p:spPr bwMode="auto">
          <a:xfrm>
            <a:off x="755576" y="3789040"/>
            <a:ext cx="4248472" cy="2895580"/>
          </a:xfrm>
          <a:prstGeom prst="rect">
            <a:avLst/>
          </a:prstGeom>
          <a:noFill/>
          <a:ln w="38100">
            <a:solidFill>
              <a:schemeClr val="tx1"/>
            </a:solidFill>
          </a:ln>
        </p:spPr>
      </p:pic>
      <p:pic>
        <p:nvPicPr>
          <p:cNvPr id="1027" name="Picture 3" descr="\\eycsvr02\profiles\Penny\Desktop\Picture1.jpg"/>
          <p:cNvPicPr>
            <a:picLocks noChangeAspect="1" noChangeArrowheads="1"/>
          </p:cNvPicPr>
          <p:nvPr/>
        </p:nvPicPr>
        <p:blipFill>
          <a:blip r:embed="rId6" cstate="print"/>
          <a:srcRect/>
          <a:stretch>
            <a:fillRect/>
          </a:stretch>
        </p:blipFill>
        <p:spPr bwMode="auto">
          <a:xfrm>
            <a:off x="4788024" y="2636912"/>
            <a:ext cx="3924468" cy="2950056"/>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chemeClr val="accent6">
                    <a:lumMod val="75000"/>
                  </a:schemeClr>
                </a:solidFill>
                <a:effectLst>
                  <a:outerShdw blurRad="38100" dist="38100" dir="2700000" algn="tl">
                    <a:srgbClr val="000000">
                      <a:alpha val="43137"/>
                    </a:srgbClr>
                  </a:outerShdw>
                </a:effectLst>
                <a:latin typeface="Berlin Sans FB Demi" pitchFamily="34" charset="0"/>
                <a:cs typeface="Arial" pitchFamily="34" charset="0"/>
              </a:rPr>
              <a:t>History of EYDG </a:t>
            </a:r>
            <a:endParaRPr lang="en-GB" sz="6600" dirty="0">
              <a:solidFill>
                <a:schemeClr val="accent6">
                  <a:lumMod val="75000"/>
                </a:schemeClr>
              </a:solidFill>
              <a:effectLst>
                <a:outerShdw blurRad="38100" dist="38100" dir="2700000" algn="tl">
                  <a:srgbClr val="000000">
                    <a:alpha val="43137"/>
                  </a:srgbClr>
                </a:outerShdw>
              </a:effectLst>
              <a:latin typeface="Berlin Sans FB Demi" pitchFamily="34" charset="0"/>
              <a:cs typeface="Arial" pitchFamily="34" charset="0"/>
            </a:endParaRPr>
          </a:p>
        </p:txBody>
      </p:sp>
      <p:sp>
        <p:nvSpPr>
          <p:cNvPr id="3" name="Content Placeholder 2"/>
          <p:cNvSpPr>
            <a:spLocks noGrp="1"/>
          </p:cNvSpPr>
          <p:nvPr>
            <p:ph idx="1"/>
          </p:nvPr>
        </p:nvSpPr>
        <p:spPr>
          <a:xfrm>
            <a:off x="457200" y="1556792"/>
            <a:ext cx="8229600" cy="4569371"/>
          </a:xfrm>
        </p:spPr>
        <p:txBody>
          <a:bodyPr/>
          <a:lstStyle/>
          <a:p>
            <a:pPr>
              <a:buFont typeface="Arial" charset="0"/>
              <a:buChar char="•"/>
              <a:defRPr/>
            </a:pPr>
            <a:r>
              <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rPr>
              <a:t>St Giles &amp; St Columba’s Church  funded a Youth Worker with a remit  to start a project to offer the young people of Elgin an alterative to roaming the streets.</a:t>
            </a:r>
          </a:p>
          <a:p>
            <a:pPr>
              <a:buFont typeface="Arial" charset="0"/>
              <a:buChar char="•"/>
              <a:defRPr/>
            </a:pPr>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buFont typeface="Arial" charset="0"/>
              <a:buChar char="•"/>
              <a:defRPr/>
            </a:pPr>
            <a:r>
              <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rPr>
              <a:t>Elgin Youth Development Group was established in 1998.</a:t>
            </a:r>
          </a:p>
          <a:p>
            <a:pPr>
              <a:defRPr/>
            </a:pPr>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buFont typeface="Arial" charset="0"/>
              <a:buChar char="•"/>
              <a:defRPr/>
            </a:pPr>
            <a:r>
              <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rPr>
              <a:t>Elgin Youth Café was opened in March 2001.</a:t>
            </a:r>
          </a:p>
          <a:p>
            <a:pPr>
              <a:buFont typeface="Arial" charset="0"/>
              <a:buChar char="•"/>
              <a:defRPr/>
            </a:pPr>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buFont typeface="Arial" charset="0"/>
              <a:buChar char="•"/>
              <a:defRPr/>
            </a:pPr>
            <a:r>
              <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rPr>
              <a:t>For our 10th anniversary, the Café was completely refurbished in early 2011 at a cost of £75,000</a:t>
            </a: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b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buFont typeface="Arial" charset="0"/>
              <a:buChar char="•"/>
              <a:defRPr/>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Inkwell was successfully obtained through Community Asset Transfer in 2014.</a:t>
            </a:r>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332656"/>
            <a:ext cx="8229600" cy="1143000"/>
          </a:xfrm>
          <a:prstGeom prst="rect">
            <a:avLst/>
          </a:prstGeom>
        </p:spPr>
        <p:txBody>
          <a:bodyPr/>
          <a:lstStyle/>
          <a:p>
            <a:pPr lvl="0" algn="ctr">
              <a:spcBef>
                <a:spcPct val="0"/>
              </a:spcBef>
            </a:pPr>
            <a:r>
              <a:rPr lang="en-US" sz="6600" b="1"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Mission Statement</a:t>
            </a:r>
            <a:endParaRPr kumimoji="0" lang="en-GB" sz="66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Berlin Sans FB Demi" pitchFamily="34" charset="0"/>
              <a:ea typeface="+mj-ea"/>
              <a:cs typeface="Arial" pitchFamily="34" charset="0"/>
            </a:endParaRPr>
          </a:p>
        </p:txBody>
      </p:sp>
      <p:sp>
        <p:nvSpPr>
          <p:cNvPr id="5" name="Rectangle 4"/>
          <p:cNvSpPr/>
          <p:nvPr/>
        </p:nvSpPr>
        <p:spPr>
          <a:xfrm>
            <a:off x="971600" y="2136339"/>
            <a:ext cx="7200800" cy="3728649"/>
          </a:xfrm>
          <a:prstGeom prst="rect">
            <a:avLst/>
          </a:prstGeom>
        </p:spPr>
        <p:txBody>
          <a:bodyPr wrap="square">
            <a:spAutoFit/>
          </a:bodyPr>
          <a:lstStyle/>
          <a:p>
            <a:pPr>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Our mission is to provide a safe and inspiring setting for young people to meet, socialise and learn away from the pressures of modern life. We provide projects and activities that meet young peoples’ needs and support them to reach their potential. To achieve this, we strive to provide facilities that will benefit the whole community, while promoting equality, respect, diversity, independence and responsibility</a:t>
            </a:r>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Photos\2014\AftSch_Cooking_2014\2 Dec 14\SAM_1243.JPG"/>
          <p:cNvPicPr>
            <a:picLocks noChangeAspect="1" noChangeArrowheads="1"/>
          </p:cNvPicPr>
          <p:nvPr/>
        </p:nvPicPr>
        <p:blipFill>
          <a:blip r:embed="rId2" cstate="print"/>
          <a:srcRect/>
          <a:stretch>
            <a:fillRect/>
          </a:stretch>
        </p:blipFill>
        <p:spPr bwMode="auto">
          <a:xfrm>
            <a:off x="6372200" y="1268760"/>
            <a:ext cx="2376264" cy="1782198"/>
          </a:xfrm>
          <a:prstGeom prst="rect">
            <a:avLst/>
          </a:prstGeom>
          <a:noFill/>
          <a:ln w="38100">
            <a:solidFill>
              <a:schemeClr val="tx1"/>
            </a:solidFill>
          </a:ln>
        </p:spPr>
      </p:pic>
      <p:pic>
        <p:nvPicPr>
          <p:cNvPr id="9" name="Picture 8" descr="IMG_0698.JPG"/>
          <p:cNvPicPr>
            <a:picLocks noChangeAspect="1"/>
          </p:cNvPicPr>
          <p:nvPr/>
        </p:nvPicPr>
        <p:blipFill>
          <a:blip r:embed="rId3" cstate="print"/>
          <a:stretch>
            <a:fillRect/>
          </a:stretch>
        </p:blipFill>
        <p:spPr>
          <a:xfrm>
            <a:off x="5940152" y="2492896"/>
            <a:ext cx="2160240" cy="2160240"/>
          </a:xfrm>
          <a:prstGeom prst="rect">
            <a:avLst/>
          </a:prstGeom>
          <a:ln w="28575">
            <a:solidFill>
              <a:schemeClr val="tx1"/>
            </a:solidFill>
          </a:ln>
        </p:spPr>
      </p:pic>
      <p:sp>
        <p:nvSpPr>
          <p:cNvPr id="3" name="Content Placeholder 2"/>
          <p:cNvSpPr>
            <a:spLocks noGrp="1"/>
          </p:cNvSpPr>
          <p:nvPr>
            <p:ph idx="1"/>
          </p:nvPr>
        </p:nvSpPr>
        <p:spPr>
          <a:xfrm>
            <a:off x="457200" y="1484784"/>
            <a:ext cx="8147248" cy="4641379"/>
          </a:xfrm>
        </p:spPr>
        <p:txBody>
          <a:bodyPr/>
          <a:lstStyle/>
          <a:p>
            <a:pPr>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After School Clubs</a:t>
            </a:r>
          </a:p>
          <a:p>
            <a:pPr>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Evening Sessions</a:t>
            </a:r>
          </a:p>
          <a:p>
            <a:pPr>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Holiday Programmes</a:t>
            </a:r>
          </a:p>
          <a:p>
            <a:pPr>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Theme Nights</a:t>
            </a:r>
          </a:p>
          <a:p>
            <a:pPr>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Delta Force</a:t>
            </a:r>
          </a:p>
          <a:p>
            <a:pPr>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 to 1 support</a:t>
            </a:r>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noGrp="1"/>
          </p:cNvSpPr>
          <p:nvPr>
            <p:ph type="title"/>
          </p:nvPr>
        </p:nvSpPr>
        <p:spPr>
          <a:prstGeom prst="rect">
            <a:avLst/>
          </a:prstGeom>
        </p:spPr>
        <p:txBody>
          <a:bodyPr/>
          <a:lstStyle/>
          <a:p>
            <a:pPr lvl="0" algn="ctr">
              <a:spcBef>
                <a:spcPct val="0"/>
              </a:spcBef>
            </a:pPr>
            <a:r>
              <a:rPr lang="en-US" sz="6600" b="1"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Youth Activities</a:t>
            </a:r>
            <a:endParaRPr kumimoji="0" lang="en-GB" sz="66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Berlin Sans FB Demi" pitchFamily="34" charset="0"/>
              <a:ea typeface="+mj-ea"/>
              <a:cs typeface="Arial" pitchFamily="34" charset="0"/>
            </a:endParaRPr>
          </a:p>
        </p:txBody>
      </p:sp>
      <p:pic>
        <p:nvPicPr>
          <p:cNvPr id="8" name="Picture 7" descr="SAM_2787.JPG"/>
          <p:cNvPicPr>
            <a:picLocks noChangeAspect="1"/>
          </p:cNvPicPr>
          <p:nvPr/>
        </p:nvPicPr>
        <p:blipFill>
          <a:blip r:embed="rId4" cstate="print"/>
          <a:stretch>
            <a:fillRect/>
          </a:stretch>
        </p:blipFill>
        <p:spPr>
          <a:xfrm>
            <a:off x="5148064" y="3933056"/>
            <a:ext cx="2592288" cy="1944216"/>
          </a:xfrm>
          <a:prstGeom prst="rect">
            <a:avLst/>
          </a:prstGeom>
          <a:ln w="28575">
            <a:solidFill>
              <a:schemeClr val="tx1"/>
            </a:solidFill>
          </a:ln>
        </p:spPr>
      </p:pic>
      <p:pic>
        <p:nvPicPr>
          <p:cNvPr id="2053" name="Picture 5" descr="Z:\Photos\2014\Delta Force\Kiltwalk\DeltaForce_Kiltwalk1.JPG"/>
          <p:cNvPicPr>
            <a:picLocks noChangeAspect="1" noChangeArrowheads="1"/>
          </p:cNvPicPr>
          <p:nvPr/>
        </p:nvPicPr>
        <p:blipFill>
          <a:blip r:embed="rId5" cstate="print"/>
          <a:srcRect/>
          <a:stretch>
            <a:fillRect/>
          </a:stretch>
        </p:blipFill>
        <p:spPr bwMode="auto">
          <a:xfrm>
            <a:off x="2483768" y="4653136"/>
            <a:ext cx="2808312" cy="2097567"/>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0-#ppt_w/2"/>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1000" fill="hold"/>
                                        <p:tgtEl>
                                          <p:spTgt spid="2053"/>
                                        </p:tgtEl>
                                        <p:attrNameLst>
                                          <p:attrName>ppt_x</p:attrName>
                                        </p:attrNameLst>
                                      </p:cBhvr>
                                      <p:tavLst>
                                        <p:tav tm="0">
                                          <p:val>
                                            <p:strVal val="#ppt_x"/>
                                          </p:val>
                                        </p:tav>
                                        <p:tav tm="100000">
                                          <p:val>
                                            <p:strVal val="#ppt_x"/>
                                          </p:val>
                                        </p:tav>
                                      </p:tavLst>
                                    </p:anim>
                                    <p:anim calcmode="lin" valueType="num">
                                      <p:cBhvr additive="base">
                                        <p:cTn id="13" dur="1000" fill="hold"/>
                                        <p:tgtEl>
                                          <p:spTgt spid="2053"/>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9"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enny\AppData\Local\Microsoft\Windows\Temporary Internet Files\Content.Outlook\LEW2UN7S\Eat Canny logo.JPG"/>
          <p:cNvPicPr>
            <a:picLocks noChangeAspect="1" noChangeArrowheads="1"/>
          </p:cNvPicPr>
          <p:nvPr/>
        </p:nvPicPr>
        <p:blipFill>
          <a:blip r:embed="rId2" cstate="print"/>
          <a:srcRect/>
          <a:stretch>
            <a:fillRect/>
          </a:stretch>
        </p:blipFill>
        <p:spPr bwMode="auto">
          <a:xfrm>
            <a:off x="251520" y="3933056"/>
            <a:ext cx="4391291" cy="2736304"/>
          </a:xfrm>
          <a:prstGeom prst="rect">
            <a:avLst/>
          </a:prstGeom>
          <a:noFill/>
        </p:spPr>
      </p:pic>
      <p:pic>
        <p:nvPicPr>
          <p:cNvPr id="2050" name="Picture 2" descr="C:\Users\Penny\AppData\Local\Microsoft\Windows\Temporary Internet Files\Content.Outlook\LEW2UN7S\MFN logo.jpg"/>
          <p:cNvPicPr>
            <a:picLocks noChangeAspect="1" noChangeArrowheads="1"/>
          </p:cNvPicPr>
          <p:nvPr/>
        </p:nvPicPr>
        <p:blipFill>
          <a:blip r:embed="rId3" cstate="print"/>
          <a:srcRect/>
          <a:stretch>
            <a:fillRect/>
          </a:stretch>
        </p:blipFill>
        <p:spPr bwMode="auto">
          <a:xfrm>
            <a:off x="4211960" y="188640"/>
            <a:ext cx="4609787" cy="2736304"/>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2699792" y="2267600"/>
            <a:ext cx="3528392" cy="220789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Run for the Young People by the Young People - Operational Management Team</a:t>
            </a:r>
            <a:b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Paid</a:t>
            </a: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REHIS Elementary Food Hygiene</a:t>
            </a: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First Aid</a:t>
            </a: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Basic Cooking Skills</a:t>
            </a:r>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noGrp="1"/>
          </p:cNvSpPr>
          <p:nvPr>
            <p:ph type="title"/>
          </p:nvPr>
        </p:nvSpPr>
        <p:spPr>
          <a:prstGeom prst="rect">
            <a:avLst/>
          </a:prstGeom>
        </p:spPr>
        <p:txBody>
          <a:bodyPr/>
          <a:lstStyle/>
          <a:p>
            <a:pPr lvl="0" algn="ctr">
              <a:spcBef>
                <a:spcPct val="0"/>
              </a:spcBef>
            </a:pPr>
            <a:r>
              <a:rPr lang="en-US" sz="6600" b="1" noProof="0"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EYC</a:t>
            </a:r>
            <a:endParaRPr kumimoji="0" lang="en-GB" sz="66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Berlin Sans FB Dem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5240" cy="4525963"/>
          </a:xfrm>
        </p:spPr>
        <p:txBody>
          <a:bodyPr/>
          <a:lstStyle/>
          <a:p>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Funding Youth Activities through hire of Meeting Rooms and catering provision:</a:t>
            </a:r>
            <a:b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Tea/Coffee</a:t>
            </a: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Home Baking</a:t>
            </a: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Homemade Soups </a:t>
            </a: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Homemade Sandwiches</a:t>
            </a:r>
          </a:p>
          <a:p>
            <a:pPr lvl="1">
              <a:lnSpc>
                <a:spcPct val="150000"/>
              </a:lnSpc>
            </a:pPr>
            <a:r>
              <a:rPr lang="en-GB"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Buffets</a:t>
            </a:r>
            <a:endParaRPr lang="en-GB"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noGrp="1"/>
          </p:cNvSpPr>
          <p:nvPr>
            <p:ph type="title"/>
          </p:nvPr>
        </p:nvSpPr>
        <p:spPr>
          <a:prstGeom prst="rect">
            <a:avLst/>
          </a:prstGeom>
        </p:spPr>
        <p:txBody>
          <a:bodyPr/>
          <a:lstStyle/>
          <a:p>
            <a:pPr lvl="0" algn="ctr">
              <a:spcBef>
                <a:spcPct val="0"/>
              </a:spcBef>
            </a:pPr>
            <a:r>
              <a:rPr lang="en-US" sz="6600" b="1" noProof="0"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Social Enterprise</a:t>
            </a:r>
            <a:endParaRPr kumimoji="0" lang="en-GB" sz="66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Berlin Sans FB Demi" pitchFamily="34" charset="0"/>
              <a:ea typeface="+mj-ea"/>
              <a:cs typeface="Arial" pitchFamily="34" charset="0"/>
            </a:endParaRPr>
          </a:p>
        </p:txBody>
      </p:sp>
      <p:pic>
        <p:nvPicPr>
          <p:cNvPr id="5" name="Picture 4" descr="Intergenerational Coffee Morning.jpg"/>
          <p:cNvPicPr>
            <a:picLocks noChangeAspect="1"/>
          </p:cNvPicPr>
          <p:nvPr/>
        </p:nvPicPr>
        <p:blipFill>
          <a:blip r:embed="rId2" cstate="print"/>
          <a:stretch>
            <a:fillRect/>
          </a:stretch>
        </p:blipFill>
        <p:spPr>
          <a:xfrm>
            <a:off x="7596336" y="2060848"/>
            <a:ext cx="1121296" cy="1868826"/>
          </a:xfrm>
          <a:prstGeom prst="rect">
            <a:avLst/>
          </a:prstGeom>
          <a:ln w="28575">
            <a:solidFill>
              <a:schemeClr val="tx1"/>
            </a:solidFill>
          </a:ln>
        </p:spPr>
      </p:pic>
      <p:pic>
        <p:nvPicPr>
          <p:cNvPr id="9" name="Picture 8" descr="Meat-Fish Platter 2.jpg"/>
          <p:cNvPicPr>
            <a:picLocks noChangeAspect="1"/>
          </p:cNvPicPr>
          <p:nvPr/>
        </p:nvPicPr>
        <p:blipFill>
          <a:blip r:embed="rId3" cstate="print"/>
          <a:stretch>
            <a:fillRect/>
          </a:stretch>
        </p:blipFill>
        <p:spPr>
          <a:xfrm>
            <a:off x="6228184" y="3212976"/>
            <a:ext cx="1510139" cy="2516899"/>
          </a:xfrm>
          <a:prstGeom prst="rect">
            <a:avLst/>
          </a:prstGeom>
          <a:ln w="28575">
            <a:solidFill>
              <a:schemeClr val="tx1"/>
            </a:solidFill>
          </a:ln>
        </p:spPr>
      </p:pic>
      <p:pic>
        <p:nvPicPr>
          <p:cNvPr id="6" name="Picture 5" descr="Salads 2.jpg"/>
          <p:cNvPicPr>
            <a:picLocks noChangeAspect="1"/>
          </p:cNvPicPr>
          <p:nvPr/>
        </p:nvPicPr>
        <p:blipFill>
          <a:blip r:embed="rId4" cstate="print"/>
          <a:stretch>
            <a:fillRect/>
          </a:stretch>
        </p:blipFill>
        <p:spPr>
          <a:xfrm>
            <a:off x="3635896" y="4941168"/>
            <a:ext cx="2891813" cy="1735088"/>
          </a:xfrm>
          <a:prstGeom prst="rect">
            <a:avLst/>
          </a:prstGeom>
          <a:ln w="3175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enny\AppData\Local\Microsoft\Windows\Temporary Internet Files\Content.Outlook\LEW2UN7S\Close kitchen plan.png"/>
          <p:cNvPicPr>
            <a:picLocks noChangeAspect="1" noChangeArrowheads="1"/>
          </p:cNvPicPr>
          <p:nvPr/>
        </p:nvPicPr>
        <p:blipFill>
          <a:blip r:embed="rId2" cstate="print"/>
          <a:srcRect/>
          <a:stretch>
            <a:fillRect/>
          </a:stretch>
        </p:blipFill>
        <p:spPr bwMode="auto">
          <a:xfrm>
            <a:off x="323528" y="188640"/>
            <a:ext cx="5040560" cy="6552728"/>
          </a:xfrm>
          <a:prstGeom prst="rect">
            <a:avLst/>
          </a:prstGeom>
          <a:noFill/>
          <a:ln w="34925">
            <a:solidFill>
              <a:schemeClr val="tx1"/>
            </a:solidFill>
          </a:ln>
        </p:spPr>
      </p:pic>
      <p:sp>
        <p:nvSpPr>
          <p:cNvPr id="4" name="Title 1"/>
          <p:cNvSpPr txBox="1">
            <a:spLocks noGrp="1"/>
          </p:cNvSpPr>
          <p:nvPr>
            <p:ph type="title"/>
          </p:nvPr>
        </p:nvSpPr>
        <p:spPr>
          <a:xfrm>
            <a:off x="5364088" y="1916832"/>
            <a:ext cx="3394720" cy="2434282"/>
          </a:xfrm>
          <a:prstGeom prst="rect">
            <a:avLst/>
          </a:prstGeom>
        </p:spPr>
        <p:txBody>
          <a:bodyPr/>
          <a:lstStyle/>
          <a:p>
            <a:pPr lvl="0" algn="ctr">
              <a:spcBef>
                <a:spcPct val="0"/>
              </a:spcBef>
            </a:pPr>
            <a:r>
              <a:rPr lang="en-US" sz="6600" b="1" noProof="0"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Moving Forward</a:t>
            </a:r>
            <a:endParaRPr kumimoji="0" lang="en-GB" sz="66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Berlin Sans FB Dem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39552" y="1556792"/>
            <a:ext cx="8229600" cy="1143000"/>
          </a:xfrm>
          <a:prstGeom prst="rect">
            <a:avLst/>
          </a:prstGeom>
        </p:spPr>
        <p:txBody>
          <a:bodyPr/>
          <a:lstStyle/>
          <a:p>
            <a:pPr lvl="0" algn="ctr">
              <a:spcBef>
                <a:spcPct val="0"/>
              </a:spcBef>
            </a:pPr>
            <a:r>
              <a:rPr lang="en-US" sz="6600" b="1" noProof="0"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Thank You </a:t>
            </a:r>
            <a:br>
              <a:rPr lang="en-US" sz="6600" b="1" noProof="0"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br>
            <a:r>
              <a:rPr lang="en-US" sz="6600" b="1" noProof="0"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
            </a:r>
            <a:br>
              <a:rPr lang="en-US" sz="6600" b="1" noProof="0"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br>
            <a:r>
              <a:rPr lang="en-US" sz="6600" b="1"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Any Questions?</a:t>
            </a:r>
            <a:endParaRPr kumimoji="0" lang="en-GB" sz="66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Berlin Sans FB Demi"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197</Words>
  <Application>Microsoft Office PowerPoint</Application>
  <PresentationFormat>On-screen Show (4:3)</PresentationFormat>
  <Paragraphs>34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Berlin Sans FB Demi</vt:lpstr>
      <vt:lpstr>Calibri</vt:lpstr>
      <vt:lpstr>Office Theme</vt:lpstr>
      <vt:lpstr>PowerPoint Presentation</vt:lpstr>
      <vt:lpstr>History of EYDG </vt:lpstr>
      <vt:lpstr>PowerPoint Presentation</vt:lpstr>
      <vt:lpstr>Youth Activities</vt:lpstr>
      <vt:lpstr>PowerPoint Presentation</vt:lpstr>
      <vt:lpstr>EYC</vt:lpstr>
      <vt:lpstr>Social Enterprise</vt:lpstr>
      <vt:lpstr>Moving Forward</vt:lpstr>
      <vt:lpstr>Thank You   Any Questions?</vt:lpstr>
    </vt:vector>
  </TitlesOfParts>
  <Company>Elgin Youth Cafe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Penny</dc:creator>
  <cp:lastModifiedBy>Jane Oliver</cp:lastModifiedBy>
  <cp:revision>58</cp:revision>
  <dcterms:created xsi:type="dcterms:W3CDTF">2015-02-11T13:58:58Z</dcterms:created>
  <dcterms:modified xsi:type="dcterms:W3CDTF">2015-10-19T14:13:01Z</dcterms:modified>
</cp:coreProperties>
</file>