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3" r:id="rId3"/>
    <p:sldId id="265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68406" autoAdjust="0"/>
  </p:normalViewPr>
  <p:slideViewPr>
    <p:cSldViewPr>
      <p:cViewPr>
        <p:scale>
          <a:sx n="76" d="100"/>
          <a:sy n="76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AC163-F6F8-4D61-9033-C24DAEB50AFE}" type="datetimeFigureOut">
              <a:rPr lang="en-GB" smtClean="0"/>
              <a:pPr/>
              <a:t>25/06/2015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F6501-2394-4EAA-B18C-C483A9B2C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66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F6501-2394-4EAA-B18C-C483A9B2CAA9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F6501-2394-4EAA-B18C-C483A9B2CAA9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F6501-2394-4EAA-B18C-C483A9B2CAA9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F6501-2394-4EAA-B18C-C483A9B2CAA9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F6501-2394-4EAA-B18C-C483A9B2CAA9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F6501-2394-4EAA-B18C-C483A9B2CAA9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F6501-2394-4EAA-B18C-C483A9B2CAA9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4FA6-FE7B-4D73-B878-E3619378E11C}" type="datetimeFigureOut">
              <a:rPr lang="en-GB" smtClean="0"/>
              <a:pPr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A5E-5064-4678-B0AC-B86C333F81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4FA6-FE7B-4D73-B878-E3619378E11C}" type="datetimeFigureOut">
              <a:rPr lang="en-GB" smtClean="0"/>
              <a:pPr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A5E-5064-4678-B0AC-B86C333F81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4FA6-FE7B-4D73-B878-E3619378E11C}" type="datetimeFigureOut">
              <a:rPr lang="en-GB" smtClean="0"/>
              <a:pPr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A5E-5064-4678-B0AC-B86C333F81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4FA6-FE7B-4D73-B878-E3619378E11C}" type="datetimeFigureOut">
              <a:rPr lang="en-GB" smtClean="0"/>
              <a:pPr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A5E-5064-4678-B0AC-B86C333F81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4FA6-FE7B-4D73-B878-E3619378E11C}" type="datetimeFigureOut">
              <a:rPr lang="en-GB" smtClean="0"/>
              <a:pPr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A5E-5064-4678-B0AC-B86C333F81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4FA6-FE7B-4D73-B878-E3619378E11C}" type="datetimeFigureOut">
              <a:rPr lang="en-GB" smtClean="0"/>
              <a:pPr/>
              <a:t>25/06/2015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A5E-5064-4678-B0AC-B86C333F81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4FA6-FE7B-4D73-B878-E3619378E11C}" type="datetimeFigureOut">
              <a:rPr lang="en-GB" smtClean="0"/>
              <a:pPr/>
              <a:t>25/06/2015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A5E-5064-4678-B0AC-B86C333F81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4FA6-FE7B-4D73-B878-E3619378E11C}" type="datetimeFigureOut">
              <a:rPr lang="en-GB" smtClean="0"/>
              <a:pPr/>
              <a:t>25/06/2015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A5E-5064-4678-B0AC-B86C333F81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4FA6-FE7B-4D73-B878-E3619378E11C}" type="datetimeFigureOut">
              <a:rPr lang="en-GB" smtClean="0"/>
              <a:pPr/>
              <a:t>25/06/2015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A5E-5064-4678-B0AC-B86C333F81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4FA6-FE7B-4D73-B878-E3619378E11C}" type="datetimeFigureOut">
              <a:rPr lang="en-GB" smtClean="0"/>
              <a:pPr/>
              <a:t>25/06/2015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A5E-5064-4678-B0AC-B86C333F81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4FA6-FE7B-4D73-B878-E3619378E11C}" type="datetimeFigureOut">
              <a:rPr lang="en-GB" smtClean="0"/>
              <a:pPr/>
              <a:t>25/06/2015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A5E-5064-4678-B0AC-B86C333F81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34FA6-FE7B-4D73-B878-E3619378E11C}" type="datetimeFigureOut">
              <a:rPr lang="en-GB" smtClean="0"/>
              <a:pPr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44A5E-5064-4678-B0AC-B86C333F818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3501008"/>
            <a:ext cx="6334472" cy="1800200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NHSGGC Cooking course</a:t>
            </a:r>
            <a:br>
              <a:rPr lang="en-GB" sz="3200" dirty="0" smtClean="0">
                <a:solidFill>
                  <a:schemeClr val="tx2"/>
                </a:solidFill>
              </a:rPr>
            </a:br>
            <a:r>
              <a:rPr lang="en-GB" sz="3200" dirty="0" smtClean="0">
                <a:solidFill>
                  <a:schemeClr val="tx2"/>
                </a:solidFill>
              </a:rPr>
              <a:t/>
            </a:r>
            <a:br>
              <a:rPr lang="en-GB" sz="3200" dirty="0" smtClean="0">
                <a:solidFill>
                  <a:schemeClr val="tx2"/>
                </a:solidFill>
              </a:rPr>
            </a:br>
            <a:r>
              <a:rPr lang="en-GB" sz="3200" dirty="0" err="1" smtClean="0">
                <a:solidFill>
                  <a:schemeClr val="tx2"/>
                </a:solidFill>
              </a:rPr>
              <a:t>Lizzy</a:t>
            </a:r>
            <a:r>
              <a:rPr lang="en-GB" sz="3200" dirty="0" smtClean="0">
                <a:solidFill>
                  <a:schemeClr val="tx2"/>
                </a:solidFill>
              </a:rPr>
              <a:t> Hammond </a:t>
            </a:r>
            <a:br>
              <a:rPr lang="en-GB" sz="3200" dirty="0" smtClean="0">
                <a:solidFill>
                  <a:schemeClr val="tx2"/>
                </a:solidFill>
              </a:rPr>
            </a:br>
            <a:r>
              <a:rPr lang="en-GB" sz="3200" dirty="0" smtClean="0">
                <a:solidFill>
                  <a:schemeClr val="tx2"/>
                </a:solidFill>
              </a:rPr>
              <a:t>Health Improvement Senior (Nutrition)</a:t>
            </a:r>
            <a:br>
              <a:rPr lang="en-GB" sz="3200" dirty="0" smtClean="0">
                <a:solidFill>
                  <a:schemeClr val="tx2"/>
                </a:solidFill>
              </a:rPr>
            </a:br>
            <a:r>
              <a:rPr lang="en-GB" sz="3200" dirty="0" smtClean="0">
                <a:solidFill>
                  <a:schemeClr val="tx2"/>
                </a:solidFill>
              </a:rPr>
              <a:t>NHS Greater Glasgow &amp; Clyde </a:t>
            </a:r>
            <a:br>
              <a:rPr lang="en-GB" sz="3200" dirty="0" smtClean="0">
                <a:solidFill>
                  <a:schemeClr val="tx2"/>
                </a:solidFill>
              </a:rPr>
            </a:b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5936" y="4437112"/>
            <a:ext cx="7560840" cy="2880320"/>
          </a:xfrm>
        </p:spPr>
        <p:txBody>
          <a:bodyPr/>
          <a:lstStyle/>
          <a:p>
            <a:pPr algn="l"/>
            <a:r>
              <a:rPr lang="en-GB" b="1" dirty="0" smtClean="0"/>
              <a:t> </a:t>
            </a:r>
            <a:endParaRPr lang="en-GB" b="1" dirty="0" smtClean="0">
              <a:solidFill>
                <a:schemeClr val="tx2"/>
              </a:solidFill>
            </a:endParaRPr>
          </a:p>
          <a:p>
            <a:pPr algn="l"/>
            <a:endParaRPr lang="en-GB" dirty="0"/>
          </a:p>
        </p:txBody>
      </p:sp>
      <p:pic>
        <p:nvPicPr>
          <p:cNvPr id="4" name="Picture 3" descr="eat better feel better lozen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836712"/>
            <a:ext cx="5112568" cy="22322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5" name="Picture 24" descr="NHSGG&amp;CRGB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332656"/>
            <a:ext cx="13472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700808"/>
            <a:ext cx="6334472" cy="794519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NHSGGC Cooking course 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5936" y="4437112"/>
            <a:ext cx="7560840" cy="2880320"/>
          </a:xfrm>
        </p:spPr>
        <p:txBody>
          <a:bodyPr/>
          <a:lstStyle/>
          <a:p>
            <a:pPr algn="l"/>
            <a:r>
              <a:rPr lang="en-GB" b="1" dirty="0" smtClean="0"/>
              <a:t> </a:t>
            </a:r>
            <a:endParaRPr lang="en-GB" b="1" dirty="0" smtClean="0">
              <a:solidFill>
                <a:schemeClr val="tx2"/>
              </a:solidFill>
            </a:endParaRPr>
          </a:p>
          <a:p>
            <a:pPr algn="l"/>
            <a:endParaRPr lang="en-GB" dirty="0"/>
          </a:p>
        </p:txBody>
      </p:sp>
      <p:pic>
        <p:nvPicPr>
          <p:cNvPr id="4" name="Picture 3" descr="eat better feel better lozen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8640"/>
            <a:ext cx="4680520" cy="17281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Flowchart: Alternate Process 5"/>
          <p:cNvSpPr/>
          <p:nvPr/>
        </p:nvSpPr>
        <p:spPr>
          <a:xfrm>
            <a:off x="323528" y="2132856"/>
            <a:ext cx="1872208" cy="64807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2"/>
                </a:solidFill>
              </a:rPr>
              <a:t>Background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23528" y="2852936"/>
            <a:ext cx="3024336" cy="1296144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tx2"/>
                </a:solidFill>
              </a:rPr>
              <a:t>No conclusive evidence on impact of cooking programmes but some improvement found in confidence, skills and knowledge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23528" y="4293096"/>
            <a:ext cx="3024336" cy="115212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tx2"/>
                </a:solidFill>
              </a:rPr>
              <a:t>Biggest barriers to eating healthy indentified as time, cost, knowledge and accessibility 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39952" y="2636912"/>
            <a:ext cx="4320480" cy="30963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NHSGGC developed universal 6 week cooking programme for target groups to address main barriers:</a:t>
            </a:r>
          </a:p>
          <a:p>
            <a:pPr algn="ctr"/>
            <a:endParaRPr lang="en-GB" dirty="0" smtClean="0">
              <a:solidFill>
                <a:schemeClr val="tx2"/>
              </a:solidFill>
            </a:endParaRP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endParaRPr lang="en-GB" dirty="0" smtClean="0">
              <a:solidFill>
                <a:schemeClr val="tx2"/>
              </a:solidFill>
            </a:endParaRP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endParaRPr lang="en-GB" dirty="0" smtClean="0">
              <a:solidFill>
                <a:schemeClr val="tx2"/>
              </a:solidFill>
            </a:endParaRP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323528" y="5661248"/>
            <a:ext cx="3024336" cy="864096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tx2"/>
                </a:solidFill>
              </a:rPr>
              <a:t>Themes of: food planning &amp; purchasing, food preparation and cooking &amp; storage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55976" y="4293096"/>
            <a:ext cx="12241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Older adults</a:t>
            </a:r>
            <a:endParaRPr lang="en-GB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4499992" y="4941168"/>
            <a:ext cx="18002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Long Term Conditions e.g. Type 2 Diabetics </a:t>
            </a:r>
            <a:endParaRPr lang="en-GB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4283968" y="3717032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Pregnant women</a:t>
            </a:r>
            <a:endParaRPr lang="en-GB" sz="1400" dirty="0"/>
          </a:p>
        </p:txBody>
      </p:sp>
      <p:sp>
        <p:nvSpPr>
          <p:cNvPr id="21" name="Rounded Rectangle 20"/>
          <p:cNvSpPr/>
          <p:nvPr/>
        </p:nvSpPr>
        <p:spPr>
          <a:xfrm>
            <a:off x="6084168" y="3717032"/>
            <a:ext cx="22322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Overweight and obese</a:t>
            </a:r>
            <a:endParaRPr lang="en-GB"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6588224" y="5085184"/>
            <a:ext cx="151216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Vulnerable communities  </a:t>
            </a:r>
            <a:endParaRPr lang="en-GB" sz="1400" dirty="0"/>
          </a:p>
        </p:txBody>
      </p:sp>
      <p:sp>
        <p:nvSpPr>
          <p:cNvPr id="23" name="Rounded Rectangle 22"/>
          <p:cNvSpPr/>
          <p:nvPr/>
        </p:nvSpPr>
        <p:spPr>
          <a:xfrm>
            <a:off x="5868144" y="4365104"/>
            <a:ext cx="10717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Early years </a:t>
            </a:r>
            <a:endParaRPr lang="en-GB" sz="1400" dirty="0"/>
          </a:p>
        </p:txBody>
      </p:sp>
      <p:sp>
        <p:nvSpPr>
          <p:cNvPr id="24" name="Right Brace 23"/>
          <p:cNvSpPr/>
          <p:nvPr/>
        </p:nvSpPr>
        <p:spPr>
          <a:xfrm>
            <a:off x="3563888" y="2924944"/>
            <a:ext cx="504056" cy="3312368"/>
          </a:xfrm>
          <a:prstGeom prst="rightBrace">
            <a:avLst>
              <a:gd name="adj1" fmla="val 8333"/>
              <a:gd name="adj2" fmla="val 506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NHSGG&amp;CRGB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332656"/>
            <a:ext cx="105918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Flowchart: Alternate Process 25"/>
          <p:cNvSpPr/>
          <p:nvPr/>
        </p:nvSpPr>
        <p:spPr>
          <a:xfrm>
            <a:off x="4139952" y="5877272"/>
            <a:ext cx="4320480" cy="504056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2"/>
                </a:solidFill>
              </a:rPr>
              <a:t>10 week Learning Disability cooking course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64288" y="4365104"/>
            <a:ext cx="10717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Carers 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700808"/>
            <a:ext cx="6334472" cy="794519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NHSGGC Cooking course 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5936" y="4437112"/>
            <a:ext cx="7560840" cy="2880320"/>
          </a:xfrm>
        </p:spPr>
        <p:txBody>
          <a:bodyPr/>
          <a:lstStyle/>
          <a:p>
            <a:pPr algn="l"/>
            <a:r>
              <a:rPr lang="en-GB" b="1" dirty="0" smtClean="0"/>
              <a:t> </a:t>
            </a:r>
            <a:endParaRPr lang="en-GB" b="1" dirty="0" smtClean="0">
              <a:solidFill>
                <a:schemeClr val="tx2"/>
              </a:solidFill>
            </a:endParaRPr>
          </a:p>
          <a:p>
            <a:pPr algn="l"/>
            <a:endParaRPr lang="en-GB" dirty="0"/>
          </a:p>
        </p:txBody>
      </p:sp>
      <p:pic>
        <p:nvPicPr>
          <p:cNvPr id="4" name="Picture 3" descr="eat better feel better lozen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8640"/>
            <a:ext cx="4680520" cy="17281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Flowchart: Alternate Process 5"/>
          <p:cNvSpPr/>
          <p:nvPr/>
        </p:nvSpPr>
        <p:spPr>
          <a:xfrm>
            <a:off x="251520" y="2276872"/>
            <a:ext cx="3096344" cy="57606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Course Content</a:t>
            </a:r>
            <a:endParaRPr lang="en-GB" sz="2400" b="1" dirty="0">
              <a:solidFill>
                <a:schemeClr val="tx2"/>
              </a:solidFill>
            </a:endParaRPr>
          </a:p>
        </p:txBody>
      </p:sp>
      <p:pic>
        <p:nvPicPr>
          <p:cNvPr id="25" name="Picture 24" descr="NHSGG&amp;CRGB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332656"/>
            <a:ext cx="105918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611560" y="2924945"/>
            <a:ext cx="7488832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 6 x 2 hour sessions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 Education and cooking element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 Content cross referenced to ensure barriers were being addressed in purchasing, planning and cooking/storage. 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 ‘Bolt on’ resources when working with specific target groups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 Selection of recipes to cook to allow some flexibility and everyone can taste a selection of meals.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 Enough food for tastings and food to be taken home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 Recipes provided 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68740">
            <a:off x="5897499" y="3043669"/>
            <a:ext cx="2376264" cy="336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700808"/>
            <a:ext cx="6334472" cy="794519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NHSGGC Cooking course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5936" y="4437112"/>
            <a:ext cx="7560840" cy="2880320"/>
          </a:xfrm>
        </p:spPr>
        <p:txBody>
          <a:bodyPr/>
          <a:lstStyle/>
          <a:p>
            <a:pPr algn="l"/>
            <a:r>
              <a:rPr lang="en-GB" b="1" dirty="0" smtClean="0"/>
              <a:t> </a:t>
            </a:r>
            <a:endParaRPr lang="en-GB" b="1" dirty="0" smtClean="0">
              <a:solidFill>
                <a:schemeClr val="tx2"/>
              </a:solidFill>
            </a:endParaRPr>
          </a:p>
          <a:p>
            <a:pPr algn="l"/>
            <a:endParaRPr lang="en-GB" dirty="0"/>
          </a:p>
        </p:txBody>
      </p:sp>
      <p:pic>
        <p:nvPicPr>
          <p:cNvPr id="4" name="Picture 3" descr="eat better feel better lozen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88640"/>
            <a:ext cx="4680520" cy="17281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Flowchart: Alternate Process 5"/>
          <p:cNvSpPr/>
          <p:nvPr/>
        </p:nvSpPr>
        <p:spPr>
          <a:xfrm>
            <a:off x="395536" y="2276872"/>
            <a:ext cx="8136904" cy="432048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25" name="Picture 24" descr="NHSGG&amp;CRGB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332656"/>
            <a:ext cx="105918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51520" y="2492896"/>
            <a:ext cx="46805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 Commissioned existing facilitators to deliver 16 courses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 Developed evaluation framework with the University of Glasgow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 Supported The Scottish Government Eat Better Feel Better campaign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 Developed recipe book from ‘Lets Get Cooking’ recipes and course content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NHSGGC Health Improvement Nutrition Network developing a quality assurance framework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>
                <a:solidFill>
                  <a:schemeClr val="tx2"/>
                </a:solidFill>
              </a:rPr>
              <a:t> Developed capacity building model for organisations working with target groups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18896">
            <a:off x="5614938" y="2764789"/>
            <a:ext cx="2216545" cy="325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76818">
            <a:off x="5077078" y="2779449"/>
            <a:ext cx="2111013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700808"/>
            <a:ext cx="6334472" cy="794519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NHSGGC Cooking course </a:t>
            </a: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4" name="Picture 3" descr="eat better feel better lozen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8640"/>
            <a:ext cx="4680520" cy="17281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Flowchart: Alternate Process 5"/>
          <p:cNvSpPr/>
          <p:nvPr/>
        </p:nvSpPr>
        <p:spPr>
          <a:xfrm>
            <a:off x="323528" y="2276872"/>
            <a:ext cx="8136904" cy="432048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25" name="Picture 24" descr="NHSGG&amp;CRGB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332656"/>
            <a:ext cx="105918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2348880"/>
            <a:ext cx="79928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The Future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 Reflect on evaluation findings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 Develop community cooking facilitator network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 Implement the quality assurance framework 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endParaRPr lang="en-GB" sz="2400" dirty="0" smtClean="0"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71800" y="4077072"/>
            <a:ext cx="35283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Cooking programme</a:t>
            </a:r>
            <a:endParaRPr lang="en-GB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683568" y="5301208"/>
            <a:ext cx="3528392" cy="1124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Build capacity and support local organisations working with target groups </a:t>
            </a:r>
            <a:endParaRPr lang="en-GB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4932040" y="5301208"/>
            <a:ext cx="345638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Develop clinical pathways </a:t>
            </a:r>
            <a:endParaRPr lang="en-GB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131840" y="4797152"/>
            <a:ext cx="432048" cy="504056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52120" y="4797152"/>
            <a:ext cx="504056" cy="504056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700808"/>
            <a:ext cx="6334472" cy="794519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NHSGGC Cooking course </a:t>
            </a: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4" name="Picture 3" descr="eat better feel better lozen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8640"/>
            <a:ext cx="4680520" cy="17281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Flowchart: Alternate Process 5"/>
          <p:cNvSpPr/>
          <p:nvPr/>
        </p:nvSpPr>
        <p:spPr>
          <a:xfrm>
            <a:off x="467544" y="2276872"/>
            <a:ext cx="8280920" cy="432048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25" name="Picture 24" descr="NHSGG&amp;CRGB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332656"/>
            <a:ext cx="105918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4716016" y="2348880"/>
            <a:ext cx="3960440" cy="41044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2"/>
                </a:solidFill>
              </a:rPr>
              <a:t>What works well</a:t>
            </a: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  Partnership, partnership, partnership!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  Communication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  Provide ongoing support</a:t>
            </a: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2420888"/>
            <a:ext cx="4104456" cy="41044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2"/>
                </a:solidFill>
              </a:rPr>
              <a:t>The Challenges</a:t>
            </a:r>
          </a:p>
          <a:p>
            <a:endParaRPr lang="en-GB" sz="24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  Delivery: Change to a universal model with more limited flexibility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 Training: Cooking courses are not just another course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 It takes time to get it right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 Costs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700808"/>
            <a:ext cx="6334472" cy="4032448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NHSGGC Cooking course </a:t>
            </a:r>
            <a:br>
              <a:rPr lang="en-GB" sz="3200" dirty="0" smtClean="0">
                <a:solidFill>
                  <a:schemeClr val="tx2"/>
                </a:solidFill>
              </a:rPr>
            </a:br>
            <a:r>
              <a:rPr lang="en-GB" sz="3200" dirty="0" smtClean="0">
                <a:solidFill>
                  <a:schemeClr val="tx2"/>
                </a:solidFill>
              </a:rPr>
              <a:t/>
            </a:r>
            <a:br>
              <a:rPr lang="en-GB" sz="3200" dirty="0" smtClean="0">
                <a:solidFill>
                  <a:schemeClr val="tx2"/>
                </a:solidFill>
              </a:rPr>
            </a:br>
            <a:r>
              <a:rPr lang="en-GB" sz="3200" dirty="0" smtClean="0">
                <a:solidFill>
                  <a:schemeClr val="tx2"/>
                </a:solidFill>
              </a:rPr>
              <a:t/>
            </a:r>
            <a:br>
              <a:rPr lang="en-GB" sz="3200" dirty="0" smtClean="0">
                <a:solidFill>
                  <a:schemeClr val="tx2"/>
                </a:solidFill>
              </a:rPr>
            </a:br>
            <a:r>
              <a:rPr lang="en-GB" sz="3200" dirty="0" err="1" smtClean="0">
                <a:solidFill>
                  <a:schemeClr val="tx2"/>
                </a:solidFill>
              </a:rPr>
              <a:t>Thankyou</a:t>
            </a:r>
            <a:r>
              <a:rPr lang="en-GB" sz="3200" dirty="0" smtClean="0">
                <a:solidFill>
                  <a:schemeClr val="tx2"/>
                </a:solidFill>
              </a:rPr>
              <a:t> </a:t>
            </a:r>
            <a:br>
              <a:rPr lang="en-GB" sz="3200" dirty="0" smtClean="0">
                <a:solidFill>
                  <a:schemeClr val="tx2"/>
                </a:solidFill>
              </a:rPr>
            </a:br>
            <a:r>
              <a:rPr lang="en-GB" sz="3200" dirty="0" smtClean="0">
                <a:solidFill>
                  <a:schemeClr val="tx2"/>
                </a:solidFill>
              </a:rPr>
              <a:t/>
            </a:r>
            <a:br>
              <a:rPr lang="en-GB" sz="3200" dirty="0" smtClean="0">
                <a:solidFill>
                  <a:schemeClr val="tx2"/>
                </a:solidFill>
              </a:rPr>
            </a:br>
            <a:r>
              <a:rPr lang="en-GB" sz="3200" dirty="0" smtClean="0">
                <a:solidFill>
                  <a:schemeClr val="tx2"/>
                </a:solidFill>
              </a:rPr>
              <a:t>Time for questions </a:t>
            </a: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4" name="Picture 3" descr="eat better feel better lozen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8640"/>
            <a:ext cx="4680520" cy="17281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Flowchart: Alternate Process 5"/>
          <p:cNvSpPr/>
          <p:nvPr/>
        </p:nvSpPr>
        <p:spPr>
          <a:xfrm>
            <a:off x="467544" y="2276872"/>
            <a:ext cx="8280920" cy="432048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25" name="Picture 24" descr="NHSGG&amp;CRGB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332656"/>
            <a:ext cx="105918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341</Words>
  <Application>Microsoft Office PowerPoint</Application>
  <PresentationFormat>On-screen Show (4:3)</PresentationFormat>
  <Paragraphs>73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NHSGGC Cooking course  Lizzy Hammond  Health Improvement Senior (Nutrition) NHS Greater Glasgow &amp; Clyde  </vt:lpstr>
      <vt:lpstr>NHSGGC Cooking course </vt:lpstr>
      <vt:lpstr>NHSGGC Cooking course </vt:lpstr>
      <vt:lpstr>NHSGGC Cooking course</vt:lpstr>
      <vt:lpstr>NHSGGC Cooking course </vt:lpstr>
      <vt:lpstr>NHSGGC Cooking course </vt:lpstr>
      <vt:lpstr>NHSGGC Cooking course    Thankyou   Time for questions </vt:lpstr>
    </vt:vector>
  </TitlesOfParts>
  <Company>NHS Greater Glasgow &amp; Clyde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HAMMOEL522</dc:creator>
  <cp:lastModifiedBy>Alice Baird</cp:lastModifiedBy>
  <cp:revision>58</cp:revision>
  <dcterms:created xsi:type="dcterms:W3CDTF">2015-01-26T14:19:24Z</dcterms:created>
  <dcterms:modified xsi:type="dcterms:W3CDTF">2015-06-25T14:50:34Z</dcterms:modified>
</cp:coreProperties>
</file>