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86" r:id="rId4"/>
    <p:sldId id="266" r:id="rId5"/>
    <p:sldId id="267" r:id="rId6"/>
    <p:sldId id="268" r:id="rId7"/>
    <p:sldId id="281" r:id="rId8"/>
    <p:sldId id="287" r:id="rId9"/>
    <p:sldId id="283" r:id="rId10"/>
    <p:sldId id="272" r:id="rId11"/>
    <p:sldId id="273" r:id="rId12"/>
    <p:sldId id="285" r:id="rId13"/>
    <p:sldId id="290" r:id="rId14"/>
    <p:sldId id="284" r:id="rId15"/>
    <p:sldId id="289" r:id="rId16"/>
    <p:sldId id="288" r:id="rId1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5C61"/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6254" autoAdjust="0"/>
  </p:normalViewPr>
  <p:slideViewPr>
    <p:cSldViewPr showGuides="1">
      <p:cViewPr>
        <p:scale>
          <a:sx n="98" d="100"/>
          <a:sy n="98" d="100"/>
        </p:scale>
        <p:origin x="-354" y="-72"/>
      </p:cViewPr>
      <p:guideLst>
        <p:guide orient="horz" pos="2160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AB638-6DCE-485F-AB3A-7562087DC6A6}" type="doc">
      <dgm:prSet loTypeId="urn:microsoft.com/office/officeart/2005/8/layout/hierarchy6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D46750E4-8D22-46EB-994C-63983A8D5923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400" dirty="0" smtClean="0">
              <a:solidFill>
                <a:srgbClr val="005C61"/>
              </a:solidFill>
            </a:rPr>
            <a:t>102 participants </a:t>
          </a:r>
          <a:r>
            <a:rPr lang="en-GB" sz="1400" b="0" dirty="0" smtClean="0">
              <a:solidFill>
                <a:srgbClr val="005C61"/>
              </a:solidFill>
            </a:rPr>
            <a:t>with completed  </a:t>
          </a:r>
          <a:r>
            <a:rPr lang="en-GB" sz="1400" dirty="0" smtClean="0">
              <a:solidFill>
                <a:srgbClr val="005C61"/>
              </a:solidFill>
            </a:rPr>
            <a:t>questionnaires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GB" sz="1400" b="1" dirty="0" smtClean="0"/>
            <a:t>(100%) </a:t>
          </a:r>
          <a:endParaRPr lang="en-GB" sz="1400" dirty="0"/>
        </a:p>
      </dgm:t>
    </dgm:pt>
    <dgm:pt modelId="{8BFCDC52-050B-4835-AE93-24AD3EDE9971}" type="parTrans" cxnId="{D07A91FD-1D00-4945-98D4-5CDD71A82074}">
      <dgm:prSet/>
      <dgm:spPr/>
      <dgm:t>
        <a:bodyPr/>
        <a:lstStyle/>
        <a:p>
          <a:endParaRPr lang="en-GB" sz="1400"/>
        </a:p>
      </dgm:t>
    </dgm:pt>
    <dgm:pt modelId="{63324024-5331-4465-8580-AAA4C5DCDF45}" type="sibTrans" cxnId="{D07A91FD-1D00-4945-98D4-5CDD71A82074}">
      <dgm:prSet/>
      <dgm:spPr/>
      <dgm:t>
        <a:bodyPr/>
        <a:lstStyle/>
        <a:p>
          <a:endParaRPr lang="en-GB" sz="1400"/>
        </a:p>
      </dgm:t>
    </dgm:pt>
    <dgm:pt modelId="{0A9DB80A-1F93-4F7C-ABE4-5737F40D5B99}">
      <dgm:prSet phldrT="[Text]" custT="1"/>
      <dgm:spPr/>
      <dgm:t>
        <a:bodyPr/>
        <a:lstStyle/>
        <a:p>
          <a:pPr algn="ctr"/>
          <a:r>
            <a:rPr lang="en-GB" sz="1400" dirty="0" smtClean="0"/>
            <a:t>87 with contact numbers (</a:t>
          </a:r>
          <a:r>
            <a:rPr lang="en-GB" sz="1400" b="1" dirty="0" smtClean="0"/>
            <a:t>85.3%)</a:t>
          </a:r>
          <a:endParaRPr lang="en-GB" sz="1400" b="1" dirty="0"/>
        </a:p>
      </dgm:t>
    </dgm:pt>
    <dgm:pt modelId="{C15A531B-BDAF-4F91-95E4-B7480352F2C9}" type="parTrans" cxnId="{056B8212-9F5E-4BBF-8F98-A01DE5FDE87B}">
      <dgm:prSet custT="1"/>
      <dgm:spPr/>
      <dgm:t>
        <a:bodyPr/>
        <a:lstStyle/>
        <a:p>
          <a:endParaRPr lang="en-GB" sz="1400"/>
        </a:p>
      </dgm:t>
    </dgm:pt>
    <dgm:pt modelId="{1BC67B2D-85E2-40F1-897D-D423C3B73C4C}" type="sibTrans" cxnId="{056B8212-9F5E-4BBF-8F98-A01DE5FDE87B}">
      <dgm:prSet/>
      <dgm:spPr/>
      <dgm:t>
        <a:bodyPr/>
        <a:lstStyle/>
        <a:p>
          <a:endParaRPr lang="en-GB" sz="1400"/>
        </a:p>
      </dgm:t>
    </dgm:pt>
    <dgm:pt modelId="{FE3BDAB8-125D-4F13-8967-4A408B7393C8}">
      <dgm:prSet phldrT="[Text]" custT="1"/>
      <dgm:spPr/>
      <dgm:t>
        <a:bodyPr/>
        <a:lstStyle/>
        <a:p>
          <a:pPr algn="ctr"/>
          <a:r>
            <a:rPr lang="en-GB" sz="1400" dirty="0" smtClean="0"/>
            <a:t>20 unreachable </a:t>
          </a:r>
          <a:r>
            <a:rPr lang="en-GB" sz="1400" b="1" dirty="0" smtClean="0"/>
            <a:t>(19.6%)</a:t>
          </a:r>
          <a:endParaRPr lang="en-GB" sz="1400" b="1" dirty="0"/>
        </a:p>
      </dgm:t>
    </dgm:pt>
    <dgm:pt modelId="{42188216-9204-458F-A0E4-E5358A0A5BD8}" type="parTrans" cxnId="{E5964704-3F17-4B57-BD26-EB9A3C82EDF7}">
      <dgm:prSet custT="1"/>
      <dgm:spPr/>
      <dgm:t>
        <a:bodyPr/>
        <a:lstStyle/>
        <a:p>
          <a:endParaRPr lang="en-GB" sz="1400"/>
        </a:p>
      </dgm:t>
    </dgm:pt>
    <dgm:pt modelId="{53DD9C8B-FD46-4815-BF2C-9479CF5BB311}" type="sibTrans" cxnId="{E5964704-3F17-4B57-BD26-EB9A3C82EDF7}">
      <dgm:prSet/>
      <dgm:spPr/>
      <dgm:t>
        <a:bodyPr/>
        <a:lstStyle/>
        <a:p>
          <a:endParaRPr lang="en-GB" sz="1400"/>
        </a:p>
      </dgm:t>
    </dgm:pt>
    <dgm:pt modelId="{076F2E65-AE1F-4072-B8F8-330ACA312F93}">
      <dgm:prSet phldrT="[Text]" custT="1"/>
      <dgm:spPr/>
      <dgm:t>
        <a:bodyPr/>
        <a:lstStyle/>
        <a:p>
          <a:pPr algn="ctr"/>
          <a:r>
            <a:rPr lang="en-GB" sz="1400" dirty="0" smtClean="0"/>
            <a:t>18 without working lines </a:t>
          </a:r>
          <a:r>
            <a:rPr lang="en-GB" sz="1400" b="1" dirty="0" smtClean="0"/>
            <a:t>(16.6%)</a:t>
          </a:r>
          <a:endParaRPr lang="en-GB" sz="1400" b="1" dirty="0"/>
        </a:p>
      </dgm:t>
    </dgm:pt>
    <dgm:pt modelId="{EE0FB016-27CC-49FF-935A-55CE4B78422C}" type="parTrans" cxnId="{465B0AA9-C80F-43D4-AA81-FC2A09B7AAF5}">
      <dgm:prSet custT="1"/>
      <dgm:spPr/>
      <dgm:t>
        <a:bodyPr/>
        <a:lstStyle/>
        <a:p>
          <a:endParaRPr lang="en-GB" sz="1400"/>
        </a:p>
      </dgm:t>
    </dgm:pt>
    <dgm:pt modelId="{0E278D77-D36E-46C8-AEEC-0BADC8F5AB50}" type="sibTrans" cxnId="{465B0AA9-C80F-43D4-AA81-FC2A09B7AAF5}">
      <dgm:prSet/>
      <dgm:spPr/>
      <dgm:t>
        <a:bodyPr/>
        <a:lstStyle/>
        <a:p>
          <a:endParaRPr lang="en-GB" sz="1400"/>
        </a:p>
      </dgm:t>
    </dgm:pt>
    <dgm:pt modelId="{3DDA752A-C5B3-4E40-B3E8-B25C08889BB9}">
      <dgm:prSet phldrT="[Text]" custT="1"/>
      <dgm:spPr/>
      <dgm:t>
        <a:bodyPr/>
        <a:lstStyle/>
        <a:p>
          <a:r>
            <a:rPr lang="en-GB" sz="1400" dirty="0" smtClean="0"/>
            <a:t>15 </a:t>
          </a:r>
          <a:r>
            <a:rPr lang="en-GB" sz="1400" smtClean="0"/>
            <a:t>without contact numbers </a:t>
          </a:r>
          <a:r>
            <a:rPr lang="en-GB" sz="1400" b="1" dirty="0" smtClean="0"/>
            <a:t>(14.7%)</a:t>
          </a:r>
          <a:endParaRPr lang="en-GB" sz="1400" b="1" dirty="0"/>
        </a:p>
      </dgm:t>
    </dgm:pt>
    <dgm:pt modelId="{F35BF44D-D24B-4D4C-ACD2-2E06937510CD}" type="parTrans" cxnId="{5EFC49A6-A2C0-4D5B-97F1-03A393CB3A60}">
      <dgm:prSet custT="1"/>
      <dgm:spPr/>
      <dgm:t>
        <a:bodyPr/>
        <a:lstStyle/>
        <a:p>
          <a:endParaRPr lang="en-GB" sz="1400"/>
        </a:p>
      </dgm:t>
    </dgm:pt>
    <dgm:pt modelId="{9FAC1012-32C9-4835-8819-E24F38C4C4E0}" type="sibTrans" cxnId="{5EFC49A6-A2C0-4D5B-97F1-03A393CB3A60}">
      <dgm:prSet/>
      <dgm:spPr/>
      <dgm:t>
        <a:bodyPr/>
        <a:lstStyle/>
        <a:p>
          <a:endParaRPr lang="en-GB" sz="1400"/>
        </a:p>
      </dgm:t>
    </dgm:pt>
    <dgm:pt modelId="{87ECE209-26E7-4CF4-8BCD-DAC412160715}">
      <dgm:prSet phldrT="[Text]" custT="1"/>
      <dgm:spPr/>
      <dgm:t>
        <a:bodyPr/>
        <a:lstStyle/>
        <a:p>
          <a:r>
            <a:rPr lang="en-GB" sz="1400" dirty="0" smtClean="0"/>
            <a:t>15 baseline &amp; post questionnaires </a:t>
          </a:r>
          <a:r>
            <a:rPr lang="en-GB" sz="1400" b="1" dirty="0" smtClean="0"/>
            <a:t>(14.7%)</a:t>
          </a:r>
          <a:endParaRPr lang="en-GB" sz="1400" b="1" dirty="0"/>
        </a:p>
      </dgm:t>
    </dgm:pt>
    <dgm:pt modelId="{D159F9E9-F58E-44AD-AB52-9619E3D2E211}" type="parTrans" cxnId="{96504CD9-8BFB-421A-9C4A-4C6DF93AE524}">
      <dgm:prSet custT="1"/>
      <dgm:spPr/>
      <dgm:t>
        <a:bodyPr/>
        <a:lstStyle/>
        <a:p>
          <a:endParaRPr lang="en-GB" sz="1400"/>
        </a:p>
      </dgm:t>
    </dgm:pt>
    <dgm:pt modelId="{6074E8E1-AC24-44C8-A48C-5DA06A817902}" type="sibTrans" cxnId="{96504CD9-8BFB-421A-9C4A-4C6DF93AE524}">
      <dgm:prSet/>
      <dgm:spPr/>
      <dgm:t>
        <a:bodyPr/>
        <a:lstStyle/>
        <a:p>
          <a:endParaRPr lang="en-GB" sz="1400"/>
        </a:p>
      </dgm:t>
    </dgm:pt>
    <dgm:pt modelId="{444D1E0F-C949-453E-ACF8-1C602D034F88}">
      <dgm:prSet custT="1"/>
      <dgm:spPr/>
      <dgm:t>
        <a:bodyPr/>
        <a:lstStyle/>
        <a:p>
          <a:pPr algn="ctr"/>
          <a:r>
            <a:rPr lang="en-GB" sz="1400" dirty="0" smtClean="0"/>
            <a:t>6 refused to participate</a:t>
          </a:r>
        </a:p>
        <a:p>
          <a:pPr algn="ctr"/>
          <a:r>
            <a:rPr lang="en-GB" sz="1400" b="1" dirty="0" smtClean="0"/>
            <a:t>(5.9%)</a:t>
          </a:r>
          <a:endParaRPr lang="en-GB" sz="1400" b="1" dirty="0"/>
        </a:p>
      </dgm:t>
    </dgm:pt>
    <dgm:pt modelId="{65AE0E6A-A6CA-4A17-B9F4-CC719EC1F51A}" type="parTrans" cxnId="{C1830FF5-703D-4710-B610-70BB7E9203FF}">
      <dgm:prSet custT="1"/>
      <dgm:spPr/>
      <dgm:t>
        <a:bodyPr/>
        <a:lstStyle/>
        <a:p>
          <a:endParaRPr lang="en-GB" sz="1400"/>
        </a:p>
      </dgm:t>
    </dgm:pt>
    <dgm:pt modelId="{F6AE2587-50C3-4F44-B5EA-CDE38D45DF07}" type="sibTrans" cxnId="{C1830FF5-703D-4710-B610-70BB7E9203FF}">
      <dgm:prSet/>
      <dgm:spPr/>
      <dgm:t>
        <a:bodyPr/>
        <a:lstStyle/>
        <a:p>
          <a:endParaRPr lang="en-GB" sz="1400"/>
        </a:p>
      </dgm:t>
    </dgm:pt>
    <dgm:pt modelId="{05CF3CB6-EFFC-4A29-BCB9-DBDA25366AFB}">
      <dgm:prSet custT="1"/>
      <dgm:spPr/>
      <dgm:t>
        <a:bodyPr/>
        <a:lstStyle/>
        <a:p>
          <a:pPr algn="ctr"/>
          <a:r>
            <a:rPr lang="en-GB" sz="1400" dirty="0" smtClean="0"/>
            <a:t>44 reachable</a:t>
          </a:r>
        </a:p>
        <a:p>
          <a:pPr algn="ctr"/>
          <a:r>
            <a:rPr lang="en-GB" sz="1400" dirty="0" smtClean="0"/>
            <a:t>(</a:t>
          </a:r>
          <a:r>
            <a:rPr lang="en-GB" sz="1400" b="1" dirty="0" smtClean="0"/>
            <a:t>43.1%)</a:t>
          </a:r>
          <a:endParaRPr lang="en-GB" sz="1400" b="1" dirty="0"/>
        </a:p>
      </dgm:t>
    </dgm:pt>
    <dgm:pt modelId="{65EDDA21-42B3-43E9-A7E8-C5DEEB246B81}" type="parTrans" cxnId="{60A9EBFC-CFBA-4DA0-A346-62A1CE66022B}">
      <dgm:prSet custT="1"/>
      <dgm:spPr/>
      <dgm:t>
        <a:bodyPr/>
        <a:lstStyle/>
        <a:p>
          <a:endParaRPr lang="en-GB" sz="1400"/>
        </a:p>
      </dgm:t>
    </dgm:pt>
    <dgm:pt modelId="{FBE2E92E-9A19-4EF6-A7F0-6F03A2D7202A}" type="sibTrans" cxnId="{60A9EBFC-CFBA-4DA0-A346-62A1CE66022B}">
      <dgm:prSet/>
      <dgm:spPr/>
      <dgm:t>
        <a:bodyPr/>
        <a:lstStyle/>
        <a:p>
          <a:endParaRPr lang="en-GB" sz="1400"/>
        </a:p>
      </dgm:t>
    </dgm:pt>
    <dgm:pt modelId="{7433AFA3-D628-4C53-BA80-CBAFE5250196}">
      <dgm:prSet custT="1"/>
      <dgm:spPr/>
      <dgm:t>
        <a:bodyPr/>
        <a:lstStyle/>
        <a:p>
          <a:pPr algn="ctr"/>
          <a:r>
            <a:rPr lang="en-GB" sz="1400" dirty="0" smtClean="0">
              <a:solidFill>
                <a:srgbClr val="005C61"/>
              </a:solidFill>
            </a:rPr>
            <a:t>44 baseline, post-intervention and follow-up questionnaires</a:t>
          </a:r>
        </a:p>
        <a:p>
          <a:pPr algn="ctr"/>
          <a:r>
            <a:rPr lang="en-GB" sz="1400" b="1" dirty="0" smtClean="0"/>
            <a:t>(43.1%)</a:t>
          </a:r>
          <a:endParaRPr lang="en-GB" sz="1400" b="1" dirty="0"/>
        </a:p>
      </dgm:t>
    </dgm:pt>
    <dgm:pt modelId="{8C8BA0FF-B16B-4FE5-A859-1638748416C1}" type="parTrans" cxnId="{253A6BCB-B56F-44D1-86B4-965A34317F6E}">
      <dgm:prSet custT="1"/>
      <dgm:spPr/>
      <dgm:t>
        <a:bodyPr/>
        <a:lstStyle/>
        <a:p>
          <a:endParaRPr lang="en-GB" sz="1400"/>
        </a:p>
      </dgm:t>
    </dgm:pt>
    <dgm:pt modelId="{CB00C6A9-6205-4E62-AA64-85BB1D759B53}" type="sibTrans" cxnId="{253A6BCB-B56F-44D1-86B4-965A34317F6E}">
      <dgm:prSet/>
      <dgm:spPr/>
      <dgm:t>
        <a:bodyPr/>
        <a:lstStyle/>
        <a:p>
          <a:endParaRPr lang="en-GB" sz="1400"/>
        </a:p>
      </dgm:t>
    </dgm:pt>
    <dgm:pt modelId="{29CB3C80-B89B-4A03-AECB-A7413141C972}" type="pres">
      <dgm:prSet presAssocID="{51AAB638-6DCE-485F-AB3A-7562087DC6A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377D600-B017-4043-A5A9-0B8423B23977}" type="pres">
      <dgm:prSet presAssocID="{51AAB638-6DCE-485F-AB3A-7562087DC6A6}" presName="hierFlow" presStyleCnt="0"/>
      <dgm:spPr/>
      <dgm:t>
        <a:bodyPr/>
        <a:lstStyle/>
        <a:p>
          <a:endParaRPr lang="en-GB"/>
        </a:p>
      </dgm:t>
    </dgm:pt>
    <dgm:pt modelId="{C78C5108-ED5C-4746-B40A-BA438BB79C85}" type="pres">
      <dgm:prSet presAssocID="{51AAB638-6DCE-485F-AB3A-7562087DC6A6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56D4E50-0982-4EB1-86C3-D817EEFA9812}" type="pres">
      <dgm:prSet presAssocID="{D46750E4-8D22-46EB-994C-63983A8D5923}" presName="Name14" presStyleCnt="0"/>
      <dgm:spPr/>
      <dgm:t>
        <a:bodyPr/>
        <a:lstStyle/>
        <a:p>
          <a:endParaRPr lang="en-GB"/>
        </a:p>
      </dgm:t>
    </dgm:pt>
    <dgm:pt modelId="{9277A418-E3BD-4295-B6A5-0615F69779CB}" type="pres">
      <dgm:prSet presAssocID="{D46750E4-8D22-46EB-994C-63983A8D5923}" presName="level1Shape" presStyleLbl="node0" presStyleIdx="0" presStyleCnt="1" custScaleX="1727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DB00DAD-994A-4F40-B42A-067D15E348F8}" type="pres">
      <dgm:prSet presAssocID="{D46750E4-8D22-46EB-994C-63983A8D5923}" presName="hierChild2" presStyleCnt="0"/>
      <dgm:spPr/>
      <dgm:t>
        <a:bodyPr/>
        <a:lstStyle/>
        <a:p>
          <a:endParaRPr lang="en-GB"/>
        </a:p>
      </dgm:t>
    </dgm:pt>
    <dgm:pt modelId="{4657DA9F-7791-4CE7-89D6-EA5EE69916A5}" type="pres">
      <dgm:prSet presAssocID="{C15A531B-BDAF-4F91-95E4-B7480352F2C9}" presName="Name19" presStyleLbl="parChTrans1D2" presStyleIdx="0" presStyleCnt="2"/>
      <dgm:spPr/>
      <dgm:t>
        <a:bodyPr/>
        <a:lstStyle/>
        <a:p>
          <a:endParaRPr lang="en-GB"/>
        </a:p>
      </dgm:t>
    </dgm:pt>
    <dgm:pt modelId="{12D8752E-7173-4237-BF76-6BA514CFE007}" type="pres">
      <dgm:prSet presAssocID="{0A9DB80A-1F93-4F7C-ABE4-5737F40D5B99}" presName="Name21" presStyleCnt="0"/>
      <dgm:spPr/>
      <dgm:t>
        <a:bodyPr/>
        <a:lstStyle/>
        <a:p>
          <a:endParaRPr lang="en-GB"/>
        </a:p>
      </dgm:t>
    </dgm:pt>
    <dgm:pt modelId="{6C739F4C-6B87-4BEE-BC45-AB2713614B37}" type="pres">
      <dgm:prSet presAssocID="{0A9DB80A-1F93-4F7C-ABE4-5737F40D5B99}" presName="level2Shape" presStyleLbl="node2" presStyleIdx="0" presStyleCnt="2"/>
      <dgm:spPr/>
      <dgm:t>
        <a:bodyPr/>
        <a:lstStyle/>
        <a:p>
          <a:endParaRPr lang="en-GB"/>
        </a:p>
      </dgm:t>
    </dgm:pt>
    <dgm:pt modelId="{D40C2398-D417-4EE8-B6BF-207816404B21}" type="pres">
      <dgm:prSet presAssocID="{0A9DB80A-1F93-4F7C-ABE4-5737F40D5B99}" presName="hierChild3" presStyleCnt="0"/>
      <dgm:spPr/>
      <dgm:t>
        <a:bodyPr/>
        <a:lstStyle/>
        <a:p>
          <a:endParaRPr lang="en-GB"/>
        </a:p>
      </dgm:t>
    </dgm:pt>
    <dgm:pt modelId="{321E77F9-6707-4F6E-BDEF-6EC116E0AB54}" type="pres">
      <dgm:prSet presAssocID="{42188216-9204-458F-A0E4-E5358A0A5BD8}" presName="Name19" presStyleLbl="parChTrans1D3" presStyleIdx="0" presStyleCnt="5"/>
      <dgm:spPr/>
      <dgm:t>
        <a:bodyPr/>
        <a:lstStyle/>
        <a:p>
          <a:endParaRPr lang="en-GB"/>
        </a:p>
      </dgm:t>
    </dgm:pt>
    <dgm:pt modelId="{0C6CCC26-BFF9-485D-B842-81F59191F2F0}" type="pres">
      <dgm:prSet presAssocID="{FE3BDAB8-125D-4F13-8967-4A408B7393C8}" presName="Name21" presStyleCnt="0"/>
      <dgm:spPr/>
      <dgm:t>
        <a:bodyPr/>
        <a:lstStyle/>
        <a:p>
          <a:endParaRPr lang="en-GB"/>
        </a:p>
      </dgm:t>
    </dgm:pt>
    <dgm:pt modelId="{41FD219D-FA39-4077-B3CB-70A1044D0538}" type="pres">
      <dgm:prSet presAssocID="{FE3BDAB8-125D-4F13-8967-4A408B7393C8}" presName="level2Shape" presStyleLbl="node3" presStyleIdx="0" presStyleCnt="5"/>
      <dgm:spPr/>
      <dgm:t>
        <a:bodyPr/>
        <a:lstStyle/>
        <a:p>
          <a:endParaRPr lang="en-GB"/>
        </a:p>
      </dgm:t>
    </dgm:pt>
    <dgm:pt modelId="{3EDF82AF-82A7-4DF5-B096-AE6CFC6B67B3}" type="pres">
      <dgm:prSet presAssocID="{FE3BDAB8-125D-4F13-8967-4A408B7393C8}" presName="hierChild3" presStyleCnt="0"/>
      <dgm:spPr/>
      <dgm:t>
        <a:bodyPr/>
        <a:lstStyle/>
        <a:p>
          <a:endParaRPr lang="en-GB"/>
        </a:p>
      </dgm:t>
    </dgm:pt>
    <dgm:pt modelId="{66CD7093-F6FF-46E6-883F-E04352041ACE}" type="pres">
      <dgm:prSet presAssocID="{EE0FB016-27CC-49FF-935A-55CE4B78422C}" presName="Name19" presStyleLbl="parChTrans1D3" presStyleIdx="1" presStyleCnt="5"/>
      <dgm:spPr/>
      <dgm:t>
        <a:bodyPr/>
        <a:lstStyle/>
        <a:p>
          <a:endParaRPr lang="en-GB"/>
        </a:p>
      </dgm:t>
    </dgm:pt>
    <dgm:pt modelId="{0A181048-50FF-43C9-B70A-CBCDD1E1579C}" type="pres">
      <dgm:prSet presAssocID="{076F2E65-AE1F-4072-B8F8-330ACA312F93}" presName="Name21" presStyleCnt="0"/>
      <dgm:spPr/>
      <dgm:t>
        <a:bodyPr/>
        <a:lstStyle/>
        <a:p>
          <a:endParaRPr lang="en-GB"/>
        </a:p>
      </dgm:t>
    </dgm:pt>
    <dgm:pt modelId="{E471B943-7420-421A-B884-4EC099E5A49B}" type="pres">
      <dgm:prSet presAssocID="{076F2E65-AE1F-4072-B8F8-330ACA312F93}" presName="level2Shape" presStyleLbl="node3" presStyleIdx="1" presStyleCnt="5"/>
      <dgm:spPr/>
      <dgm:t>
        <a:bodyPr/>
        <a:lstStyle/>
        <a:p>
          <a:endParaRPr lang="en-GB"/>
        </a:p>
      </dgm:t>
    </dgm:pt>
    <dgm:pt modelId="{A2DF2999-EDE6-4AEE-BD28-8A0E3F5648E2}" type="pres">
      <dgm:prSet presAssocID="{076F2E65-AE1F-4072-B8F8-330ACA312F93}" presName="hierChild3" presStyleCnt="0"/>
      <dgm:spPr/>
      <dgm:t>
        <a:bodyPr/>
        <a:lstStyle/>
        <a:p>
          <a:endParaRPr lang="en-GB"/>
        </a:p>
      </dgm:t>
    </dgm:pt>
    <dgm:pt modelId="{D1EC35EB-9D3B-40B8-9059-69749025E1B6}" type="pres">
      <dgm:prSet presAssocID="{65AE0E6A-A6CA-4A17-B9F4-CC719EC1F51A}" presName="Name19" presStyleLbl="parChTrans1D3" presStyleIdx="2" presStyleCnt="5"/>
      <dgm:spPr/>
      <dgm:t>
        <a:bodyPr/>
        <a:lstStyle/>
        <a:p>
          <a:endParaRPr lang="en-GB"/>
        </a:p>
      </dgm:t>
    </dgm:pt>
    <dgm:pt modelId="{059ED666-AEDD-4125-800F-4ECA07147F4E}" type="pres">
      <dgm:prSet presAssocID="{444D1E0F-C949-453E-ACF8-1C602D034F88}" presName="Name21" presStyleCnt="0"/>
      <dgm:spPr/>
      <dgm:t>
        <a:bodyPr/>
        <a:lstStyle/>
        <a:p>
          <a:endParaRPr lang="en-GB"/>
        </a:p>
      </dgm:t>
    </dgm:pt>
    <dgm:pt modelId="{726198CE-313C-4103-A6CC-9481A1534508}" type="pres">
      <dgm:prSet presAssocID="{444D1E0F-C949-453E-ACF8-1C602D034F88}" presName="level2Shape" presStyleLbl="node3" presStyleIdx="2" presStyleCnt="5"/>
      <dgm:spPr/>
      <dgm:t>
        <a:bodyPr/>
        <a:lstStyle/>
        <a:p>
          <a:endParaRPr lang="en-GB"/>
        </a:p>
      </dgm:t>
    </dgm:pt>
    <dgm:pt modelId="{D6CE51F3-0864-4A0F-AF97-1FDC4817F2F0}" type="pres">
      <dgm:prSet presAssocID="{444D1E0F-C949-453E-ACF8-1C602D034F88}" presName="hierChild3" presStyleCnt="0"/>
      <dgm:spPr/>
      <dgm:t>
        <a:bodyPr/>
        <a:lstStyle/>
        <a:p>
          <a:endParaRPr lang="en-GB"/>
        </a:p>
      </dgm:t>
    </dgm:pt>
    <dgm:pt modelId="{6D56CD8C-4B5B-4A3A-AAB5-360C3258A7A1}" type="pres">
      <dgm:prSet presAssocID="{65EDDA21-42B3-43E9-A7E8-C5DEEB246B81}" presName="Name19" presStyleLbl="parChTrans1D3" presStyleIdx="3" presStyleCnt="5"/>
      <dgm:spPr/>
      <dgm:t>
        <a:bodyPr/>
        <a:lstStyle/>
        <a:p>
          <a:endParaRPr lang="en-GB"/>
        </a:p>
      </dgm:t>
    </dgm:pt>
    <dgm:pt modelId="{875DFBE7-953C-4678-B5AD-1231238BBDA9}" type="pres">
      <dgm:prSet presAssocID="{05CF3CB6-EFFC-4A29-BCB9-DBDA25366AFB}" presName="Name21" presStyleCnt="0"/>
      <dgm:spPr/>
      <dgm:t>
        <a:bodyPr/>
        <a:lstStyle/>
        <a:p>
          <a:endParaRPr lang="en-GB"/>
        </a:p>
      </dgm:t>
    </dgm:pt>
    <dgm:pt modelId="{BCE9BB4A-A41E-47D9-9391-BB9291281CC7}" type="pres">
      <dgm:prSet presAssocID="{05CF3CB6-EFFC-4A29-BCB9-DBDA25366AFB}" presName="level2Shape" presStyleLbl="node3" presStyleIdx="3" presStyleCnt="5"/>
      <dgm:spPr/>
      <dgm:t>
        <a:bodyPr/>
        <a:lstStyle/>
        <a:p>
          <a:endParaRPr lang="en-GB"/>
        </a:p>
      </dgm:t>
    </dgm:pt>
    <dgm:pt modelId="{CC83491A-14B5-4930-8A65-6B7F8107BFB8}" type="pres">
      <dgm:prSet presAssocID="{05CF3CB6-EFFC-4A29-BCB9-DBDA25366AFB}" presName="hierChild3" presStyleCnt="0"/>
      <dgm:spPr/>
      <dgm:t>
        <a:bodyPr/>
        <a:lstStyle/>
        <a:p>
          <a:endParaRPr lang="en-GB"/>
        </a:p>
      </dgm:t>
    </dgm:pt>
    <dgm:pt modelId="{890A23EA-EDEF-4C6B-A7D1-173F5D324643}" type="pres">
      <dgm:prSet presAssocID="{8C8BA0FF-B16B-4FE5-A859-1638748416C1}" presName="Name19" presStyleLbl="parChTrans1D4" presStyleIdx="0" presStyleCnt="1"/>
      <dgm:spPr/>
      <dgm:t>
        <a:bodyPr/>
        <a:lstStyle/>
        <a:p>
          <a:endParaRPr lang="en-GB"/>
        </a:p>
      </dgm:t>
    </dgm:pt>
    <dgm:pt modelId="{04900E75-7D0F-44F9-8538-58DD79E1B8D6}" type="pres">
      <dgm:prSet presAssocID="{7433AFA3-D628-4C53-BA80-CBAFE5250196}" presName="Name21" presStyleCnt="0"/>
      <dgm:spPr/>
      <dgm:t>
        <a:bodyPr/>
        <a:lstStyle/>
        <a:p>
          <a:endParaRPr lang="en-GB"/>
        </a:p>
      </dgm:t>
    </dgm:pt>
    <dgm:pt modelId="{953C6DC9-128B-41D4-AEDA-E54613BDB891}" type="pres">
      <dgm:prSet presAssocID="{7433AFA3-D628-4C53-BA80-CBAFE5250196}" presName="level2Shape" presStyleLbl="node4" presStyleIdx="0" presStyleCnt="1" custScaleX="213345" custScaleY="78391"/>
      <dgm:spPr/>
      <dgm:t>
        <a:bodyPr/>
        <a:lstStyle/>
        <a:p>
          <a:endParaRPr lang="en-GB"/>
        </a:p>
      </dgm:t>
    </dgm:pt>
    <dgm:pt modelId="{8DACF8EE-6F2F-425A-95F9-712DF3146158}" type="pres">
      <dgm:prSet presAssocID="{7433AFA3-D628-4C53-BA80-CBAFE5250196}" presName="hierChild3" presStyleCnt="0"/>
      <dgm:spPr/>
      <dgm:t>
        <a:bodyPr/>
        <a:lstStyle/>
        <a:p>
          <a:endParaRPr lang="en-GB"/>
        </a:p>
      </dgm:t>
    </dgm:pt>
    <dgm:pt modelId="{B08F5FF3-E839-496B-82BC-AF58759464A3}" type="pres">
      <dgm:prSet presAssocID="{F35BF44D-D24B-4D4C-ACD2-2E06937510CD}" presName="Name19" presStyleLbl="parChTrans1D2" presStyleIdx="1" presStyleCnt="2"/>
      <dgm:spPr/>
      <dgm:t>
        <a:bodyPr/>
        <a:lstStyle/>
        <a:p>
          <a:endParaRPr lang="en-GB"/>
        </a:p>
      </dgm:t>
    </dgm:pt>
    <dgm:pt modelId="{6708F818-3F4B-4A34-9B5B-5FDCCB0F47B4}" type="pres">
      <dgm:prSet presAssocID="{3DDA752A-C5B3-4E40-B3E8-B25C08889BB9}" presName="Name21" presStyleCnt="0"/>
      <dgm:spPr/>
      <dgm:t>
        <a:bodyPr/>
        <a:lstStyle/>
        <a:p>
          <a:endParaRPr lang="en-GB"/>
        </a:p>
      </dgm:t>
    </dgm:pt>
    <dgm:pt modelId="{225A5DC0-1032-41A7-8A08-805F9B507DE7}" type="pres">
      <dgm:prSet presAssocID="{3DDA752A-C5B3-4E40-B3E8-B25C08889BB9}" presName="level2Shape" presStyleLbl="node2" presStyleIdx="1" presStyleCnt="2"/>
      <dgm:spPr/>
      <dgm:t>
        <a:bodyPr/>
        <a:lstStyle/>
        <a:p>
          <a:endParaRPr lang="en-GB"/>
        </a:p>
      </dgm:t>
    </dgm:pt>
    <dgm:pt modelId="{8A113866-DB0C-466D-9D91-094ADF0B2E6C}" type="pres">
      <dgm:prSet presAssocID="{3DDA752A-C5B3-4E40-B3E8-B25C08889BB9}" presName="hierChild3" presStyleCnt="0"/>
      <dgm:spPr/>
      <dgm:t>
        <a:bodyPr/>
        <a:lstStyle/>
        <a:p>
          <a:endParaRPr lang="en-GB"/>
        </a:p>
      </dgm:t>
    </dgm:pt>
    <dgm:pt modelId="{8A2903DA-A46B-4944-86CA-434B1884E581}" type="pres">
      <dgm:prSet presAssocID="{D159F9E9-F58E-44AD-AB52-9619E3D2E211}" presName="Name19" presStyleLbl="parChTrans1D3" presStyleIdx="4" presStyleCnt="5"/>
      <dgm:spPr/>
      <dgm:t>
        <a:bodyPr/>
        <a:lstStyle/>
        <a:p>
          <a:endParaRPr lang="en-GB"/>
        </a:p>
      </dgm:t>
    </dgm:pt>
    <dgm:pt modelId="{C7F9B0BD-8871-48B8-A155-B54474A503C6}" type="pres">
      <dgm:prSet presAssocID="{87ECE209-26E7-4CF4-8BCD-DAC412160715}" presName="Name21" presStyleCnt="0"/>
      <dgm:spPr/>
      <dgm:t>
        <a:bodyPr/>
        <a:lstStyle/>
        <a:p>
          <a:endParaRPr lang="en-GB"/>
        </a:p>
      </dgm:t>
    </dgm:pt>
    <dgm:pt modelId="{824C7599-974F-4F3E-8A23-91B88A50DA0D}" type="pres">
      <dgm:prSet presAssocID="{87ECE209-26E7-4CF4-8BCD-DAC412160715}" presName="level2Shape" presStyleLbl="node3" presStyleIdx="4" presStyleCnt="5" custScaleX="114706"/>
      <dgm:spPr/>
      <dgm:t>
        <a:bodyPr/>
        <a:lstStyle/>
        <a:p>
          <a:endParaRPr lang="en-GB"/>
        </a:p>
      </dgm:t>
    </dgm:pt>
    <dgm:pt modelId="{23216DAE-02D2-4E09-A8E6-469B71C7DDC9}" type="pres">
      <dgm:prSet presAssocID="{87ECE209-26E7-4CF4-8BCD-DAC412160715}" presName="hierChild3" presStyleCnt="0"/>
      <dgm:spPr/>
      <dgm:t>
        <a:bodyPr/>
        <a:lstStyle/>
        <a:p>
          <a:endParaRPr lang="en-GB"/>
        </a:p>
      </dgm:t>
    </dgm:pt>
    <dgm:pt modelId="{E8EFE0A5-FEDD-4811-A469-5D7899203FC0}" type="pres">
      <dgm:prSet presAssocID="{51AAB638-6DCE-485F-AB3A-7562087DC6A6}" presName="bgShapesFlow" presStyleCnt="0"/>
      <dgm:spPr/>
      <dgm:t>
        <a:bodyPr/>
        <a:lstStyle/>
        <a:p>
          <a:endParaRPr lang="en-GB"/>
        </a:p>
      </dgm:t>
    </dgm:pt>
  </dgm:ptLst>
  <dgm:cxnLst>
    <dgm:cxn modelId="{96504CD9-8BFB-421A-9C4A-4C6DF93AE524}" srcId="{3DDA752A-C5B3-4E40-B3E8-B25C08889BB9}" destId="{87ECE209-26E7-4CF4-8BCD-DAC412160715}" srcOrd="0" destOrd="0" parTransId="{D159F9E9-F58E-44AD-AB52-9619E3D2E211}" sibTransId="{6074E8E1-AC24-44C8-A48C-5DA06A817902}"/>
    <dgm:cxn modelId="{69C9A123-07D4-4F9F-B961-7AF69DAA6827}" type="presOf" srcId="{42188216-9204-458F-A0E4-E5358A0A5BD8}" destId="{321E77F9-6707-4F6E-BDEF-6EC116E0AB54}" srcOrd="0" destOrd="0" presId="urn:microsoft.com/office/officeart/2005/8/layout/hierarchy6"/>
    <dgm:cxn modelId="{C1830FF5-703D-4710-B610-70BB7E9203FF}" srcId="{0A9DB80A-1F93-4F7C-ABE4-5737F40D5B99}" destId="{444D1E0F-C949-453E-ACF8-1C602D034F88}" srcOrd="2" destOrd="0" parTransId="{65AE0E6A-A6CA-4A17-B9F4-CC719EC1F51A}" sibTransId="{F6AE2587-50C3-4F44-B5EA-CDE38D45DF07}"/>
    <dgm:cxn modelId="{4CFDD881-BA2F-4AF5-867D-7042B7493DB9}" type="presOf" srcId="{7433AFA3-D628-4C53-BA80-CBAFE5250196}" destId="{953C6DC9-128B-41D4-AEDA-E54613BDB891}" srcOrd="0" destOrd="0" presId="urn:microsoft.com/office/officeart/2005/8/layout/hierarchy6"/>
    <dgm:cxn modelId="{365975F9-2F8C-46A2-8296-12C9AB4A4A32}" type="presOf" srcId="{C15A531B-BDAF-4F91-95E4-B7480352F2C9}" destId="{4657DA9F-7791-4CE7-89D6-EA5EE69916A5}" srcOrd="0" destOrd="0" presId="urn:microsoft.com/office/officeart/2005/8/layout/hierarchy6"/>
    <dgm:cxn modelId="{170A3DAE-87BE-4FCF-99E7-F24A41ADF549}" type="presOf" srcId="{FE3BDAB8-125D-4F13-8967-4A408B7393C8}" destId="{41FD219D-FA39-4077-B3CB-70A1044D0538}" srcOrd="0" destOrd="0" presId="urn:microsoft.com/office/officeart/2005/8/layout/hierarchy6"/>
    <dgm:cxn modelId="{D96969E5-96B9-4024-95AA-D28CD7B6878F}" type="presOf" srcId="{0A9DB80A-1F93-4F7C-ABE4-5737F40D5B99}" destId="{6C739F4C-6B87-4BEE-BC45-AB2713614B37}" srcOrd="0" destOrd="0" presId="urn:microsoft.com/office/officeart/2005/8/layout/hierarchy6"/>
    <dgm:cxn modelId="{4C47CE4F-C599-4833-B52D-6738916A67BC}" type="presOf" srcId="{3DDA752A-C5B3-4E40-B3E8-B25C08889BB9}" destId="{225A5DC0-1032-41A7-8A08-805F9B507DE7}" srcOrd="0" destOrd="0" presId="urn:microsoft.com/office/officeart/2005/8/layout/hierarchy6"/>
    <dgm:cxn modelId="{5EFC49A6-A2C0-4D5B-97F1-03A393CB3A60}" srcId="{D46750E4-8D22-46EB-994C-63983A8D5923}" destId="{3DDA752A-C5B3-4E40-B3E8-B25C08889BB9}" srcOrd="1" destOrd="0" parTransId="{F35BF44D-D24B-4D4C-ACD2-2E06937510CD}" sibTransId="{9FAC1012-32C9-4835-8819-E24F38C4C4E0}"/>
    <dgm:cxn modelId="{056B8212-9F5E-4BBF-8F98-A01DE5FDE87B}" srcId="{D46750E4-8D22-46EB-994C-63983A8D5923}" destId="{0A9DB80A-1F93-4F7C-ABE4-5737F40D5B99}" srcOrd="0" destOrd="0" parTransId="{C15A531B-BDAF-4F91-95E4-B7480352F2C9}" sibTransId="{1BC67B2D-85E2-40F1-897D-D423C3B73C4C}"/>
    <dgm:cxn modelId="{144FF10D-0275-4C82-8B9F-1689B106719A}" type="presOf" srcId="{076F2E65-AE1F-4072-B8F8-330ACA312F93}" destId="{E471B943-7420-421A-B884-4EC099E5A49B}" srcOrd="0" destOrd="0" presId="urn:microsoft.com/office/officeart/2005/8/layout/hierarchy6"/>
    <dgm:cxn modelId="{8640CE1D-EB8C-4F3E-B9D2-0F006AA26B05}" type="presOf" srcId="{D159F9E9-F58E-44AD-AB52-9619E3D2E211}" destId="{8A2903DA-A46B-4944-86CA-434B1884E581}" srcOrd="0" destOrd="0" presId="urn:microsoft.com/office/officeart/2005/8/layout/hierarchy6"/>
    <dgm:cxn modelId="{5B999F6D-D5D6-4DDD-AB69-99D2058A4B63}" type="presOf" srcId="{51AAB638-6DCE-485F-AB3A-7562087DC6A6}" destId="{29CB3C80-B89B-4A03-AECB-A7413141C972}" srcOrd="0" destOrd="0" presId="urn:microsoft.com/office/officeart/2005/8/layout/hierarchy6"/>
    <dgm:cxn modelId="{B9299D6A-91F4-43E9-B167-DF2603B6F5F4}" type="presOf" srcId="{8C8BA0FF-B16B-4FE5-A859-1638748416C1}" destId="{890A23EA-EDEF-4C6B-A7D1-173F5D324643}" srcOrd="0" destOrd="0" presId="urn:microsoft.com/office/officeart/2005/8/layout/hierarchy6"/>
    <dgm:cxn modelId="{B53A7FAD-A823-4923-AD7C-AA9C7BC9941E}" type="presOf" srcId="{444D1E0F-C949-453E-ACF8-1C602D034F88}" destId="{726198CE-313C-4103-A6CC-9481A1534508}" srcOrd="0" destOrd="0" presId="urn:microsoft.com/office/officeart/2005/8/layout/hierarchy6"/>
    <dgm:cxn modelId="{D07A91FD-1D00-4945-98D4-5CDD71A82074}" srcId="{51AAB638-6DCE-485F-AB3A-7562087DC6A6}" destId="{D46750E4-8D22-46EB-994C-63983A8D5923}" srcOrd="0" destOrd="0" parTransId="{8BFCDC52-050B-4835-AE93-24AD3EDE9971}" sibTransId="{63324024-5331-4465-8580-AAA4C5DCDF45}"/>
    <dgm:cxn modelId="{10F28C04-AC21-4287-AECC-E519978EADBF}" type="presOf" srcId="{F35BF44D-D24B-4D4C-ACD2-2E06937510CD}" destId="{B08F5FF3-E839-496B-82BC-AF58759464A3}" srcOrd="0" destOrd="0" presId="urn:microsoft.com/office/officeart/2005/8/layout/hierarchy6"/>
    <dgm:cxn modelId="{253A6BCB-B56F-44D1-86B4-965A34317F6E}" srcId="{05CF3CB6-EFFC-4A29-BCB9-DBDA25366AFB}" destId="{7433AFA3-D628-4C53-BA80-CBAFE5250196}" srcOrd="0" destOrd="0" parTransId="{8C8BA0FF-B16B-4FE5-A859-1638748416C1}" sibTransId="{CB00C6A9-6205-4E62-AA64-85BB1D759B53}"/>
    <dgm:cxn modelId="{C5D2F15A-D104-469A-8250-210AA76AE743}" type="presOf" srcId="{05CF3CB6-EFFC-4A29-BCB9-DBDA25366AFB}" destId="{BCE9BB4A-A41E-47D9-9391-BB9291281CC7}" srcOrd="0" destOrd="0" presId="urn:microsoft.com/office/officeart/2005/8/layout/hierarchy6"/>
    <dgm:cxn modelId="{FCD260DF-E338-43ED-A686-18170BB5B372}" type="presOf" srcId="{87ECE209-26E7-4CF4-8BCD-DAC412160715}" destId="{824C7599-974F-4F3E-8A23-91B88A50DA0D}" srcOrd="0" destOrd="0" presId="urn:microsoft.com/office/officeart/2005/8/layout/hierarchy6"/>
    <dgm:cxn modelId="{477B1392-2C84-4486-B3D1-EC0AE82807E4}" type="presOf" srcId="{65AE0E6A-A6CA-4A17-B9F4-CC719EC1F51A}" destId="{D1EC35EB-9D3B-40B8-9059-69749025E1B6}" srcOrd="0" destOrd="0" presId="urn:microsoft.com/office/officeart/2005/8/layout/hierarchy6"/>
    <dgm:cxn modelId="{3943DFB0-7467-499C-9E8C-855EB88FF17D}" type="presOf" srcId="{65EDDA21-42B3-43E9-A7E8-C5DEEB246B81}" destId="{6D56CD8C-4B5B-4A3A-AAB5-360C3258A7A1}" srcOrd="0" destOrd="0" presId="urn:microsoft.com/office/officeart/2005/8/layout/hierarchy6"/>
    <dgm:cxn modelId="{8CB39197-4D25-4395-B1DC-C129498B9E88}" type="presOf" srcId="{D46750E4-8D22-46EB-994C-63983A8D5923}" destId="{9277A418-E3BD-4295-B6A5-0615F69779CB}" srcOrd="0" destOrd="0" presId="urn:microsoft.com/office/officeart/2005/8/layout/hierarchy6"/>
    <dgm:cxn modelId="{60A9EBFC-CFBA-4DA0-A346-62A1CE66022B}" srcId="{0A9DB80A-1F93-4F7C-ABE4-5737F40D5B99}" destId="{05CF3CB6-EFFC-4A29-BCB9-DBDA25366AFB}" srcOrd="3" destOrd="0" parTransId="{65EDDA21-42B3-43E9-A7E8-C5DEEB246B81}" sibTransId="{FBE2E92E-9A19-4EF6-A7F0-6F03A2D7202A}"/>
    <dgm:cxn modelId="{465B0AA9-C80F-43D4-AA81-FC2A09B7AAF5}" srcId="{0A9DB80A-1F93-4F7C-ABE4-5737F40D5B99}" destId="{076F2E65-AE1F-4072-B8F8-330ACA312F93}" srcOrd="1" destOrd="0" parTransId="{EE0FB016-27CC-49FF-935A-55CE4B78422C}" sibTransId="{0E278D77-D36E-46C8-AEEC-0BADC8F5AB50}"/>
    <dgm:cxn modelId="{02D25918-7BB3-4520-A3F1-29FB247E2A19}" type="presOf" srcId="{EE0FB016-27CC-49FF-935A-55CE4B78422C}" destId="{66CD7093-F6FF-46E6-883F-E04352041ACE}" srcOrd="0" destOrd="0" presId="urn:microsoft.com/office/officeart/2005/8/layout/hierarchy6"/>
    <dgm:cxn modelId="{E5964704-3F17-4B57-BD26-EB9A3C82EDF7}" srcId="{0A9DB80A-1F93-4F7C-ABE4-5737F40D5B99}" destId="{FE3BDAB8-125D-4F13-8967-4A408B7393C8}" srcOrd="0" destOrd="0" parTransId="{42188216-9204-458F-A0E4-E5358A0A5BD8}" sibTransId="{53DD9C8B-FD46-4815-BF2C-9479CF5BB311}"/>
    <dgm:cxn modelId="{CEAA3B7C-0A8E-4F94-9B1D-8ED571C41C13}" type="presParOf" srcId="{29CB3C80-B89B-4A03-AECB-A7413141C972}" destId="{4377D600-B017-4043-A5A9-0B8423B23977}" srcOrd="0" destOrd="0" presId="urn:microsoft.com/office/officeart/2005/8/layout/hierarchy6"/>
    <dgm:cxn modelId="{E54A73FD-8819-4753-B0D0-DDDF53908EBE}" type="presParOf" srcId="{4377D600-B017-4043-A5A9-0B8423B23977}" destId="{C78C5108-ED5C-4746-B40A-BA438BB79C85}" srcOrd="0" destOrd="0" presId="urn:microsoft.com/office/officeart/2005/8/layout/hierarchy6"/>
    <dgm:cxn modelId="{033730E9-367E-4ED2-A970-3BF25B65F7AC}" type="presParOf" srcId="{C78C5108-ED5C-4746-B40A-BA438BB79C85}" destId="{356D4E50-0982-4EB1-86C3-D817EEFA9812}" srcOrd="0" destOrd="0" presId="urn:microsoft.com/office/officeart/2005/8/layout/hierarchy6"/>
    <dgm:cxn modelId="{B8AF048B-0785-4964-8654-9A2802B0A9B1}" type="presParOf" srcId="{356D4E50-0982-4EB1-86C3-D817EEFA9812}" destId="{9277A418-E3BD-4295-B6A5-0615F69779CB}" srcOrd="0" destOrd="0" presId="urn:microsoft.com/office/officeart/2005/8/layout/hierarchy6"/>
    <dgm:cxn modelId="{39EE02F7-685D-4933-B286-E1519C236D41}" type="presParOf" srcId="{356D4E50-0982-4EB1-86C3-D817EEFA9812}" destId="{DDB00DAD-994A-4F40-B42A-067D15E348F8}" srcOrd="1" destOrd="0" presId="urn:microsoft.com/office/officeart/2005/8/layout/hierarchy6"/>
    <dgm:cxn modelId="{4D245D04-4528-4555-B163-8B3C79B5C019}" type="presParOf" srcId="{DDB00DAD-994A-4F40-B42A-067D15E348F8}" destId="{4657DA9F-7791-4CE7-89D6-EA5EE69916A5}" srcOrd="0" destOrd="0" presId="urn:microsoft.com/office/officeart/2005/8/layout/hierarchy6"/>
    <dgm:cxn modelId="{A48885A4-E416-4E75-A31F-87BD438774A9}" type="presParOf" srcId="{DDB00DAD-994A-4F40-B42A-067D15E348F8}" destId="{12D8752E-7173-4237-BF76-6BA514CFE007}" srcOrd="1" destOrd="0" presId="urn:microsoft.com/office/officeart/2005/8/layout/hierarchy6"/>
    <dgm:cxn modelId="{7FC256A6-9A9B-4D5B-B880-306C71BE929A}" type="presParOf" srcId="{12D8752E-7173-4237-BF76-6BA514CFE007}" destId="{6C739F4C-6B87-4BEE-BC45-AB2713614B37}" srcOrd="0" destOrd="0" presId="urn:microsoft.com/office/officeart/2005/8/layout/hierarchy6"/>
    <dgm:cxn modelId="{8B5EBD4A-2FB3-45B0-B33A-2F96E4D304F4}" type="presParOf" srcId="{12D8752E-7173-4237-BF76-6BA514CFE007}" destId="{D40C2398-D417-4EE8-B6BF-207816404B21}" srcOrd="1" destOrd="0" presId="urn:microsoft.com/office/officeart/2005/8/layout/hierarchy6"/>
    <dgm:cxn modelId="{B5C75137-DA47-4DE6-93FA-F1969185E59A}" type="presParOf" srcId="{D40C2398-D417-4EE8-B6BF-207816404B21}" destId="{321E77F9-6707-4F6E-BDEF-6EC116E0AB54}" srcOrd="0" destOrd="0" presId="urn:microsoft.com/office/officeart/2005/8/layout/hierarchy6"/>
    <dgm:cxn modelId="{127082C8-A84D-4ED1-86E2-AC8C175C2BA5}" type="presParOf" srcId="{D40C2398-D417-4EE8-B6BF-207816404B21}" destId="{0C6CCC26-BFF9-485D-B842-81F59191F2F0}" srcOrd="1" destOrd="0" presId="urn:microsoft.com/office/officeart/2005/8/layout/hierarchy6"/>
    <dgm:cxn modelId="{794C5B96-B100-4453-91AF-01C59BFD21FD}" type="presParOf" srcId="{0C6CCC26-BFF9-485D-B842-81F59191F2F0}" destId="{41FD219D-FA39-4077-B3CB-70A1044D0538}" srcOrd="0" destOrd="0" presId="urn:microsoft.com/office/officeart/2005/8/layout/hierarchy6"/>
    <dgm:cxn modelId="{3592EBC9-CEA4-4790-9B78-1A3FB8586807}" type="presParOf" srcId="{0C6CCC26-BFF9-485D-B842-81F59191F2F0}" destId="{3EDF82AF-82A7-4DF5-B096-AE6CFC6B67B3}" srcOrd="1" destOrd="0" presId="urn:microsoft.com/office/officeart/2005/8/layout/hierarchy6"/>
    <dgm:cxn modelId="{E8D56CB0-BE90-4B75-9BC2-99A60F8424D3}" type="presParOf" srcId="{D40C2398-D417-4EE8-B6BF-207816404B21}" destId="{66CD7093-F6FF-46E6-883F-E04352041ACE}" srcOrd="2" destOrd="0" presId="urn:microsoft.com/office/officeart/2005/8/layout/hierarchy6"/>
    <dgm:cxn modelId="{C45FFA9A-0EF9-4A1B-8410-AF546C39BA26}" type="presParOf" srcId="{D40C2398-D417-4EE8-B6BF-207816404B21}" destId="{0A181048-50FF-43C9-B70A-CBCDD1E1579C}" srcOrd="3" destOrd="0" presId="urn:microsoft.com/office/officeart/2005/8/layout/hierarchy6"/>
    <dgm:cxn modelId="{6160AC6A-0572-4D63-8BB1-5A548472FCC4}" type="presParOf" srcId="{0A181048-50FF-43C9-B70A-CBCDD1E1579C}" destId="{E471B943-7420-421A-B884-4EC099E5A49B}" srcOrd="0" destOrd="0" presId="urn:microsoft.com/office/officeart/2005/8/layout/hierarchy6"/>
    <dgm:cxn modelId="{7ABF41E9-D116-4817-9AA2-41CF5A722F16}" type="presParOf" srcId="{0A181048-50FF-43C9-B70A-CBCDD1E1579C}" destId="{A2DF2999-EDE6-4AEE-BD28-8A0E3F5648E2}" srcOrd="1" destOrd="0" presId="urn:microsoft.com/office/officeart/2005/8/layout/hierarchy6"/>
    <dgm:cxn modelId="{A812E669-AD9E-4F46-9872-EFD74CCF5F6A}" type="presParOf" srcId="{D40C2398-D417-4EE8-B6BF-207816404B21}" destId="{D1EC35EB-9D3B-40B8-9059-69749025E1B6}" srcOrd="4" destOrd="0" presId="urn:microsoft.com/office/officeart/2005/8/layout/hierarchy6"/>
    <dgm:cxn modelId="{E83C166D-42CF-43A3-A965-51E93A26FE18}" type="presParOf" srcId="{D40C2398-D417-4EE8-B6BF-207816404B21}" destId="{059ED666-AEDD-4125-800F-4ECA07147F4E}" srcOrd="5" destOrd="0" presId="urn:microsoft.com/office/officeart/2005/8/layout/hierarchy6"/>
    <dgm:cxn modelId="{76236176-1389-4865-99B4-E2C6FDC72FB2}" type="presParOf" srcId="{059ED666-AEDD-4125-800F-4ECA07147F4E}" destId="{726198CE-313C-4103-A6CC-9481A1534508}" srcOrd="0" destOrd="0" presId="urn:microsoft.com/office/officeart/2005/8/layout/hierarchy6"/>
    <dgm:cxn modelId="{046DCEB1-084F-44CA-BF0A-F5F06779A529}" type="presParOf" srcId="{059ED666-AEDD-4125-800F-4ECA07147F4E}" destId="{D6CE51F3-0864-4A0F-AF97-1FDC4817F2F0}" srcOrd="1" destOrd="0" presId="urn:microsoft.com/office/officeart/2005/8/layout/hierarchy6"/>
    <dgm:cxn modelId="{C21E001B-151C-4BFA-BDB9-DDD2B10AB162}" type="presParOf" srcId="{D40C2398-D417-4EE8-B6BF-207816404B21}" destId="{6D56CD8C-4B5B-4A3A-AAB5-360C3258A7A1}" srcOrd="6" destOrd="0" presId="urn:microsoft.com/office/officeart/2005/8/layout/hierarchy6"/>
    <dgm:cxn modelId="{58B32254-734C-4F41-A6C4-995C06954017}" type="presParOf" srcId="{D40C2398-D417-4EE8-B6BF-207816404B21}" destId="{875DFBE7-953C-4678-B5AD-1231238BBDA9}" srcOrd="7" destOrd="0" presId="urn:microsoft.com/office/officeart/2005/8/layout/hierarchy6"/>
    <dgm:cxn modelId="{BBF45FD9-49B7-4CA1-863D-8DBE69B978C4}" type="presParOf" srcId="{875DFBE7-953C-4678-B5AD-1231238BBDA9}" destId="{BCE9BB4A-A41E-47D9-9391-BB9291281CC7}" srcOrd="0" destOrd="0" presId="urn:microsoft.com/office/officeart/2005/8/layout/hierarchy6"/>
    <dgm:cxn modelId="{EA25F81D-1536-4248-99B9-FDFE98647668}" type="presParOf" srcId="{875DFBE7-953C-4678-B5AD-1231238BBDA9}" destId="{CC83491A-14B5-4930-8A65-6B7F8107BFB8}" srcOrd="1" destOrd="0" presId="urn:microsoft.com/office/officeart/2005/8/layout/hierarchy6"/>
    <dgm:cxn modelId="{0DCB02DF-DE34-4F58-87AE-33927067ACB6}" type="presParOf" srcId="{CC83491A-14B5-4930-8A65-6B7F8107BFB8}" destId="{890A23EA-EDEF-4C6B-A7D1-173F5D324643}" srcOrd="0" destOrd="0" presId="urn:microsoft.com/office/officeart/2005/8/layout/hierarchy6"/>
    <dgm:cxn modelId="{0479D465-B02A-4C5B-9AD5-30143925E099}" type="presParOf" srcId="{CC83491A-14B5-4930-8A65-6B7F8107BFB8}" destId="{04900E75-7D0F-44F9-8538-58DD79E1B8D6}" srcOrd="1" destOrd="0" presId="urn:microsoft.com/office/officeart/2005/8/layout/hierarchy6"/>
    <dgm:cxn modelId="{EACF9F2E-A4FD-471E-B8BE-E1439590B0FB}" type="presParOf" srcId="{04900E75-7D0F-44F9-8538-58DD79E1B8D6}" destId="{953C6DC9-128B-41D4-AEDA-E54613BDB891}" srcOrd="0" destOrd="0" presId="urn:microsoft.com/office/officeart/2005/8/layout/hierarchy6"/>
    <dgm:cxn modelId="{84F877F0-AA20-4491-B604-FB6049755696}" type="presParOf" srcId="{04900E75-7D0F-44F9-8538-58DD79E1B8D6}" destId="{8DACF8EE-6F2F-425A-95F9-712DF3146158}" srcOrd="1" destOrd="0" presId="urn:microsoft.com/office/officeart/2005/8/layout/hierarchy6"/>
    <dgm:cxn modelId="{A5CC527E-2F95-4EBB-8DF1-1942891E36CB}" type="presParOf" srcId="{DDB00DAD-994A-4F40-B42A-067D15E348F8}" destId="{B08F5FF3-E839-496B-82BC-AF58759464A3}" srcOrd="2" destOrd="0" presId="urn:microsoft.com/office/officeart/2005/8/layout/hierarchy6"/>
    <dgm:cxn modelId="{F5027A28-B6E0-4E0A-B934-37AA64E34DB8}" type="presParOf" srcId="{DDB00DAD-994A-4F40-B42A-067D15E348F8}" destId="{6708F818-3F4B-4A34-9B5B-5FDCCB0F47B4}" srcOrd="3" destOrd="0" presId="urn:microsoft.com/office/officeart/2005/8/layout/hierarchy6"/>
    <dgm:cxn modelId="{3BB61D97-DDAC-4E3E-B9D2-058196B05F37}" type="presParOf" srcId="{6708F818-3F4B-4A34-9B5B-5FDCCB0F47B4}" destId="{225A5DC0-1032-41A7-8A08-805F9B507DE7}" srcOrd="0" destOrd="0" presId="urn:microsoft.com/office/officeart/2005/8/layout/hierarchy6"/>
    <dgm:cxn modelId="{4FAF4863-ECCD-45D7-8D6B-12F47679B201}" type="presParOf" srcId="{6708F818-3F4B-4A34-9B5B-5FDCCB0F47B4}" destId="{8A113866-DB0C-466D-9D91-094ADF0B2E6C}" srcOrd="1" destOrd="0" presId="urn:microsoft.com/office/officeart/2005/8/layout/hierarchy6"/>
    <dgm:cxn modelId="{83211883-3A9D-4124-BFFA-DB2C42D7F171}" type="presParOf" srcId="{8A113866-DB0C-466D-9D91-094ADF0B2E6C}" destId="{8A2903DA-A46B-4944-86CA-434B1884E581}" srcOrd="0" destOrd="0" presId="urn:microsoft.com/office/officeart/2005/8/layout/hierarchy6"/>
    <dgm:cxn modelId="{ADB7A1B8-9CB9-44D0-8F1D-27DA1DA2A737}" type="presParOf" srcId="{8A113866-DB0C-466D-9D91-094ADF0B2E6C}" destId="{C7F9B0BD-8871-48B8-A155-B54474A503C6}" srcOrd="1" destOrd="0" presId="urn:microsoft.com/office/officeart/2005/8/layout/hierarchy6"/>
    <dgm:cxn modelId="{B67EFB9A-B5CF-47B7-8EEB-49B66ED1AB2E}" type="presParOf" srcId="{C7F9B0BD-8871-48B8-A155-B54474A503C6}" destId="{824C7599-974F-4F3E-8A23-91B88A50DA0D}" srcOrd="0" destOrd="0" presId="urn:microsoft.com/office/officeart/2005/8/layout/hierarchy6"/>
    <dgm:cxn modelId="{698ACC7C-0031-49FF-B1A6-4AEF65E6B5D0}" type="presParOf" srcId="{C7F9B0BD-8871-48B8-A155-B54474A503C6}" destId="{23216DAE-02D2-4E09-A8E6-469B71C7DDC9}" srcOrd="1" destOrd="0" presId="urn:microsoft.com/office/officeart/2005/8/layout/hierarchy6"/>
    <dgm:cxn modelId="{B87794C7-5E8B-41F5-8906-A4AD1293FF74}" type="presParOf" srcId="{29CB3C80-B89B-4A03-AECB-A7413141C972}" destId="{E8EFE0A5-FEDD-4811-A469-5D7899203FC0}" srcOrd="1" destOrd="0" presId="urn:microsoft.com/office/officeart/2005/8/layout/hierarchy6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7A418-E3BD-4295-B6A5-0615F69779CB}">
      <dsp:nvSpPr>
        <dsp:cNvPr id="0" name=""/>
        <dsp:cNvSpPr/>
      </dsp:nvSpPr>
      <dsp:spPr>
        <a:xfrm>
          <a:off x="3979544" y="251521"/>
          <a:ext cx="2115753" cy="8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kern="1200" dirty="0" smtClean="0">
              <a:solidFill>
                <a:srgbClr val="005C61"/>
              </a:solidFill>
            </a:rPr>
            <a:t>102 participants </a:t>
          </a:r>
          <a:r>
            <a:rPr lang="en-GB" sz="1400" b="0" kern="1200" dirty="0" smtClean="0">
              <a:solidFill>
                <a:srgbClr val="005C61"/>
              </a:solidFill>
            </a:rPr>
            <a:t>with completed  </a:t>
          </a:r>
          <a:r>
            <a:rPr lang="en-GB" sz="1400" kern="1200" dirty="0" smtClean="0">
              <a:solidFill>
                <a:srgbClr val="005C61"/>
              </a:solidFill>
            </a:rPr>
            <a:t>questionnaires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/>
            <a:t>(100%) </a:t>
          </a:r>
          <a:endParaRPr lang="en-GB" sz="1400" kern="1200" dirty="0"/>
        </a:p>
      </dsp:txBody>
      <dsp:txXfrm>
        <a:off x="4003456" y="275433"/>
        <a:ext cx="2067929" cy="768594"/>
      </dsp:txXfrm>
    </dsp:sp>
    <dsp:sp modelId="{4657DA9F-7791-4CE7-89D6-EA5EE69916A5}">
      <dsp:nvSpPr>
        <dsp:cNvPr id="0" name=""/>
        <dsp:cNvSpPr/>
      </dsp:nvSpPr>
      <dsp:spPr>
        <a:xfrm>
          <a:off x="3002376" y="1067939"/>
          <a:ext cx="2035044" cy="326567"/>
        </a:xfrm>
        <a:custGeom>
          <a:avLst/>
          <a:gdLst/>
          <a:ahLst/>
          <a:cxnLst/>
          <a:rect l="0" t="0" r="0" b="0"/>
          <a:pathLst>
            <a:path>
              <a:moveTo>
                <a:pt x="2035044" y="0"/>
              </a:moveTo>
              <a:lnTo>
                <a:pt x="2035044" y="163283"/>
              </a:lnTo>
              <a:lnTo>
                <a:pt x="0" y="163283"/>
              </a:lnTo>
              <a:lnTo>
                <a:pt x="0" y="326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39F4C-6B87-4BEE-BC45-AB2713614B37}">
      <dsp:nvSpPr>
        <dsp:cNvPr id="0" name=""/>
        <dsp:cNvSpPr/>
      </dsp:nvSpPr>
      <dsp:spPr>
        <a:xfrm>
          <a:off x="2390062" y="1394507"/>
          <a:ext cx="1224628" cy="8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87 with contact numbers (</a:t>
          </a:r>
          <a:r>
            <a:rPr lang="en-GB" sz="1400" b="1" kern="1200" dirty="0" smtClean="0"/>
            <a:t>85.3%)</a:t>
          </a:r>
          <a:endParaRPr lang="en-GB" sz="1400" b="1" kern="1200" dirty="0"/>
        </a:p>
      </dsp:txBody>
      <dsp:txXfrm>
        <a:off x="2413974" y="1418419"/>
        <a:ext cx="1176804" cy="768594"/>
      </dsp:txXfrm>
    </dsp:sp>
    <dsp:sp modelId="{321E77F9-6707-4F6E-BDEF-6EC116E0AB54}">
      <dsp:nvSpPr>
        <dsp:cNvPr id="0" name=""/>
        <dsp:cNvSpPr/>
      </dsp:nvSpPr>
      <dsp:spPr>
        <a:xfrm>
          <a:off x="614351" y="2210926"/>
          <a:ext cx="2388025" cy="326567"/>
        </a:xfrm>
        <a:custGeom>
          <a:avLst/>
          <a:gdLst/>
          <a:ahLst/>
          <a:cxnLst/>
          <a:rect l="0" t="0" r="0" b="0"/>
          <a:pathLst>
            <a:path>
              <a:moveTo>
                <a:pt x="2388025" y="0"/>
              </a:moveTo>
              <a:lnTo>
                <a:pt x="2388025" y="163283"/>
              </a:lnTo>
              <a:lnTo>
                <a:pt x="0" y="163283"/>
              </a:lnTo>
              <a:lnTo>
                <a:pt x="0" y="3265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D219D-FA39-4077-B3CB-70A1044D0538}">
      <dsp:nvSpPr>
        <dsp:cNvPr id="0" name=""/>
        <dsp:cNvSpPr/>
      </dsp:nvSpPr>
      <dsp:spPr>
        <a:xfrm>
          <a:off x="2037" y="2537493"/>
          <a:ext cx="1224628" cy="8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20 unreachable </a:t>
          </a:r>
          <a:r>
            <a:rPr lang="en-GB" sz="1400" b="1" kern="1200" dirty="0" smtClean="0"/>
            <a:t>(19.6%)</a:t>
          </a:r>
          <a:endParaRPr lang="en-GB" sz="1400" b="1" kern="1200" dirty="0"/>
        </a:p>
      </dsp:txBody>
      <dsp:txXfrm>
        <a:off x="25949" y="2561405"/>
        <a:ext cx="1176804" cy="768594"/>
      </dsp:txXfrm>
    </dsp:sp>
    <dsp:sp modelId="{66CD7093-F6FF-46E6-883F-E04352041ACE}">
      <dsp:nvSpPr>
        <dsp:cNvPr id="0" name=""/>
        <dsp:cNvSpPr/>
      </dsp:nvSpPr>
      <dsp:spPr>
        <a:xfrm>
          <a:off x="2206368" y="2210926"/>
          <a:ext cx="796008" cy="326567"/>
        </a:xfrm>
        <a:custGeom>
          <a:avLst/>
          <a:gdLst/>
          <a:ahLst/>
          <a:cxnLst/>
          <a:rect l="0" t="0" r="0" b="0"/>
          <a:pathLst>
            <a:path>
              <a:moveTo>
                <a:pt x="796008" y="0"/>
              </a:moveTo>
              <a:lnTo>
                <a:pt x="796008" y="163283"/>
              </a:lnTo>
              <a:lnTo>
                <a:pt x="0" y="163283"/>
              </a:lnTo>
              <a:lnTo>
                <a:pt x="0" y="3265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1B943-7420-421A-B884-4EC099E5A49B}">
      <dsp:nvSpPr>
        <dsp:cNvPr id="0" name=""/>
        <dsp:cNvSpPr/>
      </dsp:nvSpPr>
      <dsp:spPr>
        <a:xfrm>
          <a:off x="1594054" y="2537493"/>
          <a:ext cx="1224628" cy="8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18 without working lines </a:t>
          </a:r>
          <a:r>
            <a:rPr lang="en-GB" sz="1400" b="1" kern="1200" dirty="0" smtClean="0"/>
            <a:t>(16.6%)</a:t>
          </a:r>
          <a:endParaRPr lang="en-GB" sz="1400" b="1" kern="1200" dirty="0"/>
        </a:p>
      </dsp:txBody>
      <dsp:txXfrm>
        <a:off x="1617966" y="2561405"/>
        <a:ext cx="1176804" cy="768594"/>
      </dsp:txXfrm>
    </dsp:sp>
    <dsp:sp modelId="{D1EC35EB-9D3B-40B8-9059-69749025E1B6}">
      <dsp:nvSpPr>
        <dsp:cNvPr id="0" name=""/>
        <dsp:cNvSpPr/>
      </dsp:nvSpPr>
      <dsp:spPr>
        <a:xfrm>
          <a:off x="3002376" y="2210926"/>
          <a:ext cx="796008" cy="326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83"/>
              </a:lnTo>
              <a:lnTo>
                <a:pt x="796008" y="163283"/>
              </a:lnTo>
              <a:lnTo>
                <a:pt x="796008" y="3265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198CE-313C-4103-A6CC-9481A1534508}">
      <dsp:nvSpPr>
        <dsp:cNvPr id="0" name=""/>
        <dsp:cNvSpPr/>
      </dsp:nvSpPr>
      <dsp:spPr>
        <a:xfrm>
          <a:off x="3186070" y="2537493"/>
          <a:ext cx="1224628" cy="8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6 refused to participate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(5.9%)</a:t>
          </a:r>
          <a:endParaRPr lang="en-GB" sz="1400" b="1" kern="1200" dirty="0"/>
        </a:p>
      </dsp:txBody>
      <dsp:txXfrm>
        <a:off x="3209982" y="2561405"/>
        <a:ext cx="1176804" cy="768594"/>
      </dsp:txXfrm>
    </dsp:sp>
    <dsp:sp modelId="{6D56CD8C-4B5B-4A3A-AAB5-360C3258A7A1}">
      <dsp:nvSpPr>
        <dsp:cNvPr id="0" name=""/>
        <dsp:cNvSpPr/>
      </dsp:nvSpPr>
      <dsp:spPr>
        <a:xfrm>
          <a:off x="3002376" y="2210926"/>
          <a:ext cx="2388025" cy="326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83"/>
              </a:lnTo>
              <a:lnTo>
                <a:pt x="2388025" y="163283"/>
              </a:lnTo>
              <a:lnTo>
                <a:pt x="2388025" y="3265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9BB4A-A41E-47D9-9391-BB9291281CC7}">
      <dsp:nvSpPr>
        <dsp:cNvPr id="0" name=""/>
        <dsp:cNvSpPr/>
      </dsp:nvSpPr>
      <dsp:spPr>
        <a:xfrm>
          <a:off x="4778087" y="2537493"/>
          <a:ext cx="1224628" cy="8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44 reachable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(</a:t>
          </a:r>
          <a:r>
            <a:rPr lang="en-GB" sz="1400" b="1" kern="1200" dirty="0" smtClean="0"/>
            <a:t>43.1%)</a:t>
          </a:r>
          <a:endParaRPr lang="en-GB" sz="1400" b="1" kern="1200" dirty="0"/>
        </a:p>
      </dsp:txBody>
      <dsp:txXfrm>
        <a:off x="4801999" y="2561405"/>
        <a:ext cx="1176804" cy="768594"/>
      </dsp:txXfrm>
    </dsp:sp>
    <dsp:sp modelId="{890A23EA-EDEF-4C6B-A7D1-173F5D324643}">
      <dsp:nvSpPr>
        <dsp:cNvPr id="0" name=""/>
        <dsp:cNvSpPr/>
      </dsp:nvSpPr>
      <dsp:spPr>
        <a:xfrm>
          <a:off x="5344681" y="3353912"/>
          <a:ext cx="91440" cy="326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5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6DC9-128B-41D4-AEDA-E54613BDB891}">
      <dsp:nvSpPr>
        <dsp:cNvPr id="0" name=""/>
        <dsp:cNvSpPr/>
      </dsp:nvSpPr>
      <dsp:spPr>
        <a:xfrm>
          <a:off x="4084060" y="3680480"/>
          <a:ext cx="2612683" cy="639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005C61"/>
              </a:solidFill>
            </a:rPr>
            <a:t>44 baseline, post-intervention and follow-up questionnaires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(43.1%)</a:t>
          </a:r>
          <a:endParaRPr lang="en-GB" sz="1400" b="1" kern="1200" dirty="0"/>
        </a:p>
      </dsp:txBody>
      <dsp:txXfrm>
        <a:off x="4102805" y="3699225"/>
        <a:ext cx="2575193" cy="602508"/>
      </dsp:txXfrm>
    </dsp:sp>
    <dsp:sp modelId="{B08F5FF3-E839-496B-82BC-AF58759464A3}">
      <dsp:nvSpPr>
        <dsp:cNvPr id="0" name=""/>
        <dsp:cNvSpPr/>
      </dsp:nvSpPr>
      <dsp:spPr>
        <a:xfrm>
          <a:off x="5037421" y="1067939"/>
          <a:ext cx="2035044" cy="326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83"/>
              </a:lnTo>
              <a:lnTo>
                <a:pt x="2035044" y="163283"/>
              </a:lnTo>
              <a:lnTo>
                <a:pt x="2035044" y="326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A5DC0-1032-41A7-8A08-805F9B507DE7}">
      <dsp:nvSpPr>
        <dsp:cNvPr id="0" name=""/>
        <dsp:cNvSpPr/>
      </dsp:nvSpPr>
      <dsp:spPr>
        <a:xfrm>
          <a:off x="6460151" y="1394507"/>
          <a:ext cx="1224628" cy="8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15 </a:t>
          </a:r>
          <a:r>
            <a:rPr lang="en-GB" sz="1400" kern="1200" smtClean="0"/>
            <a:t>without contact numbers </a:t>
          </a:r>
          <a:r>
            <a:rPr lang="en-GB" sz="1400" b="1" kern="1200" dirty="0" smtClean="0"/>
            <a:t>(14.7%)</a:t>
          </a:r>
          <a:endParaRPr lang="en-GB" sz="1400" b="1" kern="1200" dirty="0"/>
        </a:p>
      </dsp:txBody>
      <dsp:txXfrm>
        <a:off x="6484063" y="1418419"/>
        <a:ext cx="1176804" cy="768594"/>
      </dsp:txXfrm>
    </dsp:sp>
    <dsp:sp modelId="{8A2903DA-A46B-4944-86CA-434B1884E581}">
      <dsp:nvSpPr>
        <dsp:cNvPr id="0" name=""/>
        <dsp:cNvSpPr/>
      </dsp:nvSpPr>
      <dsp:spPr>
        <a:xfrm>
          <a:off x="7026745" y="2210926"/>
          <a:ext cx="91440" cy="326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5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C7599-974F-4F3E-8A23-91B88A50DA0D}">
      <dsp:nvSpPr>
        <dsp:cNvPr id="0" name=""/>
        <dsp:cNvSpPr/>
      </dsp:nvSpPr>
      <dsp:spPr>
        <a:xfrm>
          <a:off x="6370104" y="2537493"/>
          <a:ext cx="1404722" cy="81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15 baseline &amp; post questionnaires </a:t>
          </a:r>
          <a:r>
            <a:rPr lang="en-GB" sz="1400" b="1" kern="1200" dirty="0" smtClean="0"/>
            <a:t>(14.7%)</a:t>
          </a:r>
          <a:endParaRPr lang="en-GB" sz="1400" b="1" kern="1200" dirty="0"/>
        </a:p>
      </dsp:txBody>
      <dsp:txXfrm>
        <a:off x="6394016" y="2561405"/>
        <a:ext cx="1356898" cy="768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A2DFE-DE64-498F-A337-8845D0E7CE55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30275-1EDD-4B1C-AE5A-45C62957CF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03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C80A6-FB09-4988-838D-1A4E98D87D62}" type="datetimeFigureOut">
              <a:rPr lang="en-GB" smtClean="0"/>
              <a:pPr/>
              <a:t>25/06/2015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C889C-BBF3-40DF-B6DF-09D0CA7278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53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C889C-BBF3-40DF-B6DF-09D0CA72789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3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C889C-BBF3-40DF-B6DF-09D0CA72789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54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C889C-BBF3-40DF-B6DF-09D0CA72789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8353A-0DE1-48DA-A4F4-D8F3AD7019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09428-A855-4678-923A-FED5030A81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30399-32C8-46EA-A981-A75642530D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FECF9-A320-4F4B-89CC-ABDBEBA2B4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2A256-0BE8-4115-9B04-54A2BEB768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7D939-CBE7-44DF-BCE0-B8D6ECD691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7E452-13BB-4A76-8D18-C72C6201397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93789-EAF3-47F5-A898-1863FC1FAF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478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09800"/>
            <a:ext cx="838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5C6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5C6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5C61"/>
                </a:solidFill>
              </a:defRPr>
            </a:lvl1pPr>
          </a:lstStyle>
          <a:p>
            <a:fld id="{241226D5-25F0-467E-B241-9B90B5D5122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1381125"/>
          </a:xfrm>
          <a:prstGeom prst="rect">
            <a:avLst/>
          </a:prstGeom>
          <a:solidFill>
            <a:srgbClr val="005C6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 dirty="0">
              <a:solidFill>
                <a:srgbClr val="005C6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1032" name="Picture 8" descr="CollMVLS_keyline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381000"/>
            <a:ext cx="4972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C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C6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C6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C6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5C6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5C6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5C6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5C6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5C6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C6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PPTsky.jpg"/>
          <p:cNvPicPr>
            <a:picLocks noChangeAspect="1"/>
          </p:cNvPicPr>
          <p:nvPr/>
        </p:nvPicPr>
        <p:blipFill>
          <a:blip r:embed="rId2"/>
          <a:srcRect l="7169" t="2911" r="68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780928"/>
            <a:ext cx="6355432" cy="1143000"/>
          </a:xfrm>
        </p:spPr>
        <p:txBody>
          <a:bodyPr/>
          <a:lstStyle/>
          <a:p>
            <a:r>
              <a:rPr lang="en-GB" sz="3200" dirty="0"/>
              <a:t>Findings from and the evaluation of the NHS Ayrshire and Arran community cooking programme for parents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US" sz="3200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9903" y="4221088"/>
            <a:ext cx="7086600" cy="1752600"/>
          </a:xfrm>
        </p:spPr>
        <p:txBody>
          <a:bodyPr/>
          <a:lstStyle/>
          <a:p>
            <a:pPr algn="l"/>
            <a:r>
              <a:rPr lang="en-GB" dirty="0" smtClean="0"/>
              <a:t>Dr. Ada Garcia</a:t>
            </a:r>
          </a:p>
          <a:p>
            <a:pPr algn="l"/>
            <a:r>
              <a:rPr lang="en-GB" dirty="0" smtClean="0"/>
              <a:t>Human Nutrition</a:t>
            </a:r>
            <a:endParaRPr lang="en-US" dirty="0" smtClean="0"/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0" y="0"/>
            <a:ext cx="9144000" cy="1381125"/>
          </a:xfrm>
          <a:prstGeom prst="rect">
            <a:avLst/>
          </a:prstGeom>
          <a:solidFill>
            <a:srgbClr val="005C6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400">
              <a:solidFill>
                <a:srgbClr val="005C61"/>
              </a:solidFill>
              <a:cs typeface="Arial" charset="0"/>
            </a:endParaRPr>
          </a:p>
        </p:txBody>
      </p:sp>
      <p:pic>
        <p:nvPicPr>
          <p:cNvPr id="10246" name="Picture 7" descr="CollMVLS_key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4972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344816" cy="11430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Patterns of ready-meal, vegetable and fruit consumption</a:t>
            </a:r>
            <a:endParaRPr lang="en-GB" b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641041"/>
              </p:ext>
            </p:extLst>
          </p:nvPr>
        </p:nvGraphicFramePr>
        <p:xfrm>
          <a:off x="467544" y="1700808"/>
          <a:ext cx="8280920" cy="3680639"/>
        </p:xfrm>
        <a:graphic>
          <a:graphicData uri="http://schemas.openxmlformats.org/drawingml/2006/table">
            <a:tbl>
              <a:tblPr/>
              <a:tblGrid>
                <a:gridCol w="2448272"/>
                <a:gridCol w="1094522"/>
                <a:gridCol w="1209734"/>
                <a:gridCol w="1152128"/>
                <a:gridCol w="1152128"/>
                <a:gridCol w="1224136"/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Food</a:t>
                      </a:r>
                      <a:r>
                        <a:rPr lang="en-GB" sz="16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consumption patterns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Baseline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Post-Intervention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One year follow up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Δ post-intervention and baseline </a:t>
                      </a: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   (</a:t>
                      </a:r>
                      <a:r>
                        <a:rPr lang="en-GB" sz="1600" i="1" dirty="0">
                          <a:latin typeface="+mj-lt"/>
                          <a:ea typeface="Times New Roman"/>
                          <a:cs typeface="Times New Roman"/>
                        </a:rPr>
                        <a:t>p value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Δ follow up and post-intervention (</a:t>
                      </a:r>
                      <a:r>
                        <a:rPr lang="en-GB" sz="1600" i="1" dirty="0">
                          <a:latin typeface="+mj-lt"/>
                          <a:ea typeface="Times New Roman"/>
                          <a:cs typeface="Times New Roman"/>
                        </a:rPr>
                        <a:t>p value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082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How often do you eat ready meals?</a:t>
                      </a:r>
                      <a:r>
                        <a:rPr lang="en-GB" sz="1600" baseline="300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GB" altLang="zh-CN" sz="16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†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2-4 times/week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Once/week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Once/week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0.001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0.545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082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How often do you eat vegetables? </a:t>
                      </a:r>
                      <a:r>
                        <a:rPr kumimoji="0" lang="en-GB" altLang="zh-CN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‡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5-6 times/week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Once/day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Once/day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0.028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0.177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7082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How often do you eat fruit?</a:t>
                      </a:r>
                      <a:r>
                        <a:rPr lang="en-GB" sz="1600" baseline="300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n-GB" altLang="zh-CN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§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5-6 times/week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Once/day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Once/day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&lt;0.05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0.170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2833" y="5445224"/>
            <a:ext cx="9001695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endParaRPr lang="en-GB" altLang="zh-CN" sz="1000" baseline="300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eaLnBrk="1" hangingPunct="1"/>
            <a:r>
              <a:rPr lang="en-GB" altLang="zh-CN" sz="1000" baseline="30000" dirty="0" smtClean="0">
                <a:latin typeface="+mn-lt"/>
                <a:ea typeface="Times New Roman" pitchFamily="18" charset="0"/>
                <a:cs typeface="Times New Roman" pitchFamily="18" charset="0"/>
              </a:rPr>
              <a:t>†</a:t>
            </a:r>
            <a:r>
              <a:rPr kumimoji="0" lang="en-GB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Scale, 1=Never, 2=1-3 times a month; 3= once a week; 4=2-4 times a week; 5= 5-6 times a week; 6= Once a day; 7= more than once a day. </a:t>
            </a:r>
            <a:endParaRPr kumimoji="0" lang="en-GB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lvl="0"/>
            <a:r>
              <a:rPr lang="en-GB" altLang="zh-CN" sz="1000" baseline="30000" dirty="0" smtClean="0">
                <a:latin typeface="+mn-lt"/>
                <a:ea typeface="Times New Roman" pitchFamily="18" charset="0"/>
                <a:cs typeface="Times New Roman" pitchFamily="18" charset="0"/>
              </a:rPr>
              <a:t>‡ </a:t>
            </a:r>
            <a:r>
              <a:rPr kumimoji="0" lang="en-GB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Scale, 1= less than once a week; 2= once a week; 3= 2-4 times a week; 4= 5-6 times a week; 5= once a day; 6= twice a day; 7= more than twice a day.</a:t>
            </a:r>
            <a:endParaRPr kumimoji="0" lang="en-GB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altLang="zh-CN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§</a:t>
            </a:r>
            <a:r>
              <a:rPr kumimoji="0" lang="en-GB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Scale, 1= less than once a week; 2= once a week; 3= 2-4 times a week; 4= 5-6 times a week; 5= once a day; 6 = 2 or more times a day</a:t>
            </a:r>
            <a:r>
              <a:rPr kumimoji="0" lang="en-GB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07096" y="188640"/>
            <a:ext cx="8136904" cy="1143000"/>
          </a:xfrm>
        </p:spPr>
        <p:txBody>
          <a:bodyPr/>
          <a:lstStyle/>
          <a:p>
            <a:r>
              <a:rPr lang="en-GB" b="1" dirty="0" smtClean="0"/>
              <a:t>Other benefits at one year follow-up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609600" y="1196752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5C61"/>
                </a:solidFill>
              </a:rPr>
              <a:t>98</a:t>
            </a:r>
            <a:r>
              <a:rPr lang="en-US" dirty="0">
                <a:solidFill>
                  <a:srgbClr val="005C61"/>
                </a:solidFill>
              </a:rPr>
              <a:t>% of the participants agreed that there were </a:t>
            </a:r>
            <a:r>
              <a:rPr lang="en-US" b="1" dirty="0">
                <a:solidFill>
                  <a:srgbClr val="005C61"/>
                </a:solidFill>
              </a:rPr>
              <a:t>benefits to family </a:t>
            </a:r>
            <a:r>
              <a:rPr lang="en-US" dirty="0">
                <a:solidFill>
                  <a:srgbClr val="005C61"/>
                </a:solidFill>
              </a:rPr>
              <a:t>members from the cooking skills group.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005C6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5C61"/>
                </a:solidFill>
              </a:rPr>
              <a:t>86% participants agreed that the cooking skills group has </a:t>
            </a:r>
            <a:r>
              <a:rPr lang="en-US" b="1" dirty="0">
                <a:solidFill>
                  <a:srgbClr val="005C61"/>
                </a:solidFill>
              </a:rPr>
              <a:t>improved</a:t>
            </a:r>
            <a:r>
              <a:rPr lang="en-US" dirty="0">
                <a:solidFill>
                  <a:srgbClr val="005C61"/>
                </a:solidFill>
              </a:rPr>
              <a:t> </a:t>
            </a:r>
            <a:r>
              <a:rPr lang="en-US" b="1" dirty="0">
                <a:solidFill>
                  <a:srgbClr val="005C61"/>
                </a:solidFill>
              </a:rPr>
              <a:t>their</a:t>
            </a:r>
            <a:r>
              <a:rPr lang="en-US" dirty="0">
                <a:solidFill>
                  <a:srgbClr val="005C61"/>
                </a:solidFill>
              </a:rPr>
              <a:t> </a:t>
            </a:r>
            <a:r>
              <a:rPr lang="en-US" b="1" dirty="0">
                <a:solidFill>
                  <a:srgbClr val="005C61"/>
                </a:solidFill>
              </a:rPr>
              <a:t>overall confidence</a:t>
            </a:r>
            <a:r>
              <a:rPr lang="en-US" dirty="0">
                <a:solidFill>
                  <a:srgbClr val="005C61"/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005C6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5C61"/>
                </a:solidFill>
              </a:rPr>
              <a:t>84% participants agreed that the cooking skills course had improved their confidence to </a:t>
            </a:r>
            <a:r>
              <a:rPr lang="en-US" b="1" dirty="0">
                <a:solidFill>
                  <a:srgbClr val="005C61"/>
                </a:solidFill>
              </a:rPr>
              <a:t>learn other skills</a:t>
            </a:r>
            <a:r>
              <a:rPr lang="en-US" dirty="0">
                <a:solidFill>
                  <a:srgbClr val="005C61"/>
                </a:solidFill>
              </a:rPr>
              <a:t>. 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005C6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5C61"/>
                </a:solidFill>
              </a:rPr>
              <a:t>70.4% participants felt </a:t>
            </a:r>
            <a:r>
              <a:rPr lang="en-US" b="1" dirty="0">
                <a:solidFill>
                  <a:srgbClr val="005C61"/>
                </a:solidFill>
              </a:rPr>
              <a:t>more employable </a:t>
            </a:r>
            <a:r>
              <a:rPr lang="en-US" dirty="0">
                <a:solidFill>
                  <a:srgbClr val="005C61"/>
                </a:solidFill>
              </a:rPr>
              <a:t>after the cooking skills course.</a:t>
            </a:r>
            <a:endParaRPr lang="en-GB" dirty="0">
              <a:solidFill>
                <a:srgbClr val="005C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45" y="692696"/>
            <a:ext cx="7561535" cy="685800"/>
          </a:xfrm>
        </p:spPr>
        <p:txBody>
          <a:bodyPr/>
          <a:lstStyle/>
          <a:p>
            <a:pPr algn="ctr"/>
            <a:r>
              <a:rPr lang="en-GB" dirty="0" smtClean="0"/>
              <a:t>Conclusions from Ayrshire and Arran cooking programme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772816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rgbClr val="005C61"/>
                </a:solidFill>
              </a:rPr>
              <a:t>The Ayrshire &amp; Arran cooking programme suggests that participants benefit from cooking programmes.</a:t>
            </a:r>
          </a:p>
          <a:p>
            <a:pPr algn="just"/>
            <a:endParaRPr lang="en-GB" dirty="0" smtClean="0">
              <a:solidFill>
                <a:srgbClr val="005C61"/>
              </a:solidFill>
            </a:endParaRPr>
          </a:p>
          <a:p>
            <a:pPr algn="just"/>
            <a:r>
              <a:rPr lang="en-GB" dirty="0" smtClean="0">
                <a:solidFill>
                  <a:srgbClr val="005C61"/>
                </a:solidFill>
              </a:rPr>
              <a:t>Confidence and eating habits improved and some changes were retained after one year.</a:t>
            </a:r>
          </a:p>
          <a:p>
            <a:pPr algn="just"/>
            <a:endParaRPr lang="en-GB" dirty="0" smtClean="0">
              <a:solidFill>
                <a:srgbClr val="005C61"/>
              </a:solidFill>
            </a:endParaRPr>
          </a:p>
          <a:p>
            <a:pPr algn="just"/>
            <a:r>
              <a:rPr lang="en-GB" dirty="0" smtClean="0">
                <a:solidFill>
                  <a:srgbClr val="005C61"/>
                </a:solidFill>
              </a:rPr>
              <a:t>However, lack of control group, self reported questionnaires, low completion rate.</a:t>
            </a:r>
            <a:endParaRPr lang="en-GB" dirty="0">
              <a:solidFill>
                <a:srgbClr val="005C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93" y="548680"/>
            <a:ext cx="8382000" cy="685800"/>
          </a:xfrm>
        </p:spPr>
        <p:txBody>
          <a:bodyPr/>
          <a:lstStyle/>
          <a:p>
            <a:r>
              <a:rPr lang="en-GB" sz="1200" dirty="0"/>
              <a:t>http://journals.cambridge.org/action/displayFulltext?type=6&amp;fid=9218531&amp;jid=PHN&amp;volumeId=17&amp;issueId=05&amp;aid=9218530&amp;bodyId=&amp;membershipNumber=&amp;societyETOCSession=&amp;fulltextType=RA&amp;fileId=S1368980013000165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05366"/>
            <a:ext cx="6120680" cy="554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9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54" y="692696"/>
            <a:ext cx="8382000" cy="685800"/>
          </a:xfrm>
        </p:spPr>
        <p:txBody>
          <a:bodyPr/>
          <a:lstStyle/>
          <a:p>
            <a:r>
              <a:rPr lang="en-GB" dirty="0" smtClean="0"/>
              <a:t>What has been reported? – evaluations with comparison group designs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54" y="1412776"/>
            <a:ext cx="8382000" cy="2304256"/>
          </a:xfrm>
        </p:spPr>
        <p:txBody>
          <a:bodyPr/>
          <a:lstStyle/>
          <a:p>
            <a:r>
              <a:rPr lang="en-GB" sz="2000" dirty="0" smtClean="0"/>
              <a:t>Friends with Food  </a:t>
            </a:r>
            <a:r>
              <a:rPr lang="en-GB" sz="1400" dirty="0" smtClean="0"/>
              <a:t>( Kennedy et al. 1998)</a:t>
            </a:r>
          </a:p>
          <a:p>
            <a:r>
              <a:rPr lang="en-GB" sz="2000" dirty="0" smtClean="0"/>
              <a:t>The peer‐led Food Club </a:t>
            </a:r>
            <a:r>
              <a:rPr lang="en-GB" sz="1400" dirty="0" smtClean="0"/>
              <a:t>(Moynihan 2006)</a:t>
            </a:r>
          </a:p>
          <a:p>
            <a:r>
              <a:rPr lang="en-GB" sz="2000" dirty="0" smtClean="0"/>
              <a:t>The </a:t>
            </a:r>
            <a:r>
              <a:rPr lang="en-GB" sz="2000" dirty="0" err="1" smtClean="0"/>
              <a:t>CookWell</a:t>
            </a:r>
            <a:r>
              <a:rPr lang="en-GB" sz="2000" dirty="0" smtClean="0"/>
              <a:t> II Programme </a:t>
            </a:r>
            <a:r>
              <a:rPr lang="en-GB" sz="1400" dirty="0" smtClean="0"/>
              <a:t>(Lawrence et al 2006)</a:t>
            </a:r>
          </a:p>
          <a:p>
            <a:r>
              <a:rPr lang="en-GB" sz="2000" dirty="0" err="1" smtClean="0"/>
              <a:t>CookWell</a:t>
            </a:r>
            <a:r>
              <a:rPr lang="en-GB" sz="2000" dirty="0" smtClean="0"/>
              <a:t> I Programme </a:t>
            </a:r>
            <a:r>
              <a:rPr lang="en-GB" sz="1400" dirty="0" smtClean="0"/>
              <a:t>(</a:t>
            </a:r>
            <a:r>
              <a:rPr lang="en-GB" sz="1400" dirty="0" err="1" smtClean="0"/>
              <a:t>Wrieden</a:t>
            </a:r>
            <a:r>
              <a:rPr lang="en-GB" sz="1400" dirty="0" smtClean="0"/>
              <a:t> et al 2010)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0075" y="3573016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GB" sz="2000" kern="0" dirty="0" smtClean="0">
                <a:solidFill>
                  <a:srgbClr val="005C61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GB" sz="2000" kern="0" noProof="0" dirty="0" err="1" smtClean="0">
                <a:solidFill>
                  <a:srgbClr val="005C61"/>
                </a:solidFill>
                <a:latin typeface="+mj-lt"/>
                <a:ea typeface="+mj-ea"/>
                <a:cs typeface="+mj-cs"/>
              </a:rPr>
              <a:t>oncerns</a:t>
            </a:r>
            <a:r>
              <a:rPr lang="en-GB" sz="2000" kern="0" noProof="0" dirty="0" smtClean="0">
                <a:solidFill>
                  <a:srgbClr val="005C61"/>
                </a:solidFill>
                <a:latin typeface="+mj-lt"/>
                <a:ea typeface="+mj-ea"/>
                <a:cs typeface="+mj-cs"/>
              </a:rPr>
              <a:t> that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evidence is i</a:t>
            </a: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nconclusive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because of the lack of high quality studies </a:t>
            </a:r>
            <a:r>
              <a:rPr lang="en-GB" sz="1400" dirty="0">
                <a:solidFill>
                  <a:srgbClr val="005C61"/>
                </a:solidFill>
              </a:rPr>
              <a:t>Rees R et al. Communities that cook  A systematic review of the effectiveness and appropriateness of interventions to </a:t>
            </a:r>
            <a:r>
              <a:rPr lang="en-GB" sz="1400" dirty="0" smtClean="0">
                <a:solidFill>
                  <a:srgbClr val="005C61"/>
                </a:solidFill>
              </a:rPr>
              <a:t>introduce adults </a:t>
            </a:r>
            <a:r>
              <a:rPr lang="en-GB" sz="1400" dirty="0">
                <a:solidFill>
                  <a:srgbClr val="005C61"/>
                </a:solidFill>
              </a:rPr>
              <a:t>to home cooking (2012) EPPI-Centre report no. 2004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000" kern="0" dirty="0">
              <a:solidFill>
                <a:srgbClr val="005C6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rgbClr val="005C6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0075" y="5157192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Recently, a quasi-experimental</a:t>
            </a:r>
            <a:r>
              <a:rPr kumimoji="0" lang="en-GB" sz="2000" i="0" u="none" strike="noStrike" kern="0" cap="none" spc="0" normalizeH="0" noProof="0" dirty="0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evaluation</a:t>
            </a:r>
            <a:r>
              <a:rPr kumimoji="0" lang="en-GB" sz="2000" i="0" u="none" strike="noStrike" kern="0" cap="none" spc="0" normalizeH="0" noProof="0" dirty="0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a 10 week Jamie Oliver’s Ministry of Food programme in Australia reported a positive impact of the programme on cooking confidence and eating behaviours for post intervention as well as sustained effects at 6 months (</a:t>
            </a:r>
            <a:r>
              <a:rPr kumimoji="0" lang="en-GB" sz="1400" i="0" u="none" strike="noStrike" kern="0" cap="none" spc="0" normalizeH="0" noProof="0" dirty="0" err="1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Flego</a:t>
            </a:r>
            <a:r>
              <a:rPr kumimoji="0" lang="en-GB" sz="1400" i="0" u="none" strike="noStrike" kern="0" cap="none" spc="0" normalizeH="0" noProof="0" dirty="0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A, </a:t>
            </a:r>
            <a:r>
              <a:rPr kumimoji="0" lang="en-GB" sz="1400" i="0" u="none" strike="noStrike" kern="0" cap="none" spc="0" normalizeH="0" noProof="0" dirty="0" err="1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PLoS</a:t>
            </a:r>
            <a:r>
              <a:rPr kumimoji="0" lang="en-GB" sz="1400" i="0" u="none" strike="noStrike" kern="0" cap="none" spc="0" normalizeH="0" noProof="0" dirty="0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2014). </a:t>
            </a:r>
            <a:endParaRPr lang="en-GB" sz="1400" kern="0" dirty="0">
              <a:solidFill>
                <a:srgbClr val="005C6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rgbClr val="005C6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82000" cy="685800"/>
          </a:xfrm>
        </p:spPr>
        <p:txBody>
          <a:bodyPr/>
          <a:lstStyle/>
          <a:p>
            <a:r>
              <a:rPr lang="en-GB" dirty="0" smtClean="0"/>
              <a:t>Evaluation… take home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382000" cy="3886200"/>
          </a:xfrm>
        </p:spPr>
        <p:txBody>
          <a:bodyPr/>
          <a:lstStyle/>
          <a:p>
            <a:r>
              <a:rPr lang="en-GB" dirty="0" smtClean="0"/>
              <a:t>Confidence, skills and eating behaviours can be modified immediately and some of these can be sustained.</a:t>
            </a:r>
          </a:p>
          <a:p>
            <a:r>
              <a:rPr lang="en-GB" dirty="0"/>
              <a:t>Longer interventions 6-10 weeks work fine</a:t>
            </a:r>
          </a:p>
          <a:p>
            <a:r>
              <a:rPr lang="en-GB" dirty="0" smtClean="0"/>
              <a:t>Define clear outcomes (what you want to achieve with cooking programme) and link this with evaluation measurements, fewer outcomes easier to evaluate</a:t>
            </a:r>
          </a:p>
          <a:p>
            <a:r>
              <a:rPr lang="en-GB" dirty="0" smtClean="0"/>
              <a:t>Use short concise evaluation forms</a:t>
            </a:r>
          </a:p>
          <a:p>
            <a:r>
              <a:rPr lang="en-GB" dirty="0" smtClean="0"/>
              <a:t>Test forms before/preferable use validated forms</a:t>
            </a:r>
          </a:p>
          <a:p>
            <a:r>
              <a:rPr lang="en-GB" dirty="0" smtClean="0"/>
              <a:t>Baseline and post intervention imperative!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5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7504" y="404664"/>
            <a:ext cx="8888132" cy="6336704"/>
            <a:chOff x="107504" y="404664"/>
            <a:chExt cx="8888132" cy="6336704"/>
          </a:xfrm>
        </p:grpSpPr>
        <p:sp>
          <p:nvSpPr>
            <p:cNvPr id="3" name="Rectangle 2"/>
            <p:cNvSpPr/>
            <p:nvPr/>
          </p:nvSpPr>
          <p:spPr bwMode="auto">
            <a:xfrm>
              <a:off x="107504" y="404664"/>
              <a:ext cx="8888132" cy="6336704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31698" y="2946018"/>
              <a:ext cx="876393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Thanks for your attention!</a:t>
              </a:r>
              <a:endParaRPr lang="en-US" sz="54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844824"/>
            <a:ext cx="8382000" cy="3886200"/>
          </a:xfrm>
        </p:spPr>
        <p:txBody>
          <a:bodyPr/>
          <a:lstStyle/>
          <a:p>
            <a:pPr eaLnBrk="1" hangingPunct="1"/>
            <a:r>
              <a:rPr lang="en-GB" dirty="0" smtClean="0"/>
              <a:t>Government funding (CEL 36) Community Food Workers delivering cooking skills programmes (2008-2011)</a:t>
            </a:r>
          </a:p>
          <a:p>
            <a:r>
              <a:rPr lang="en-GB" dirty="0" smtClean="0"/>
              <a:t>Direct contact with 1500+ parents and carers across 40 Early Years establishments</a:t>
            </a:r>
          </a:p>
          <a:p>
            <a:r>
              <a:rPr lang="en-GB" dirty="0" smtClean="0"/>
              <a:t>400 parents attended 1550 hands on sessions – 4 or 6 week programmes (average 4 x 2 hour sessions per person)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98072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5C61"/>
                </a:solidFill>
              </a:rPr>
              <a:t>Cooking Programmes in Ayrshire and Arran  </a:t>
            </a:r>
            <a:endParaRPr lang="en-GB" sz="2800" b="1" dirty="0">
              <a:solidFill>
                <a:srgbClr val="005C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404664"/>
            <a:ext cx="763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C61"/>
                </a:solidFill>
              </a:rPr>
              <a:t>Cooking programmes in Ayrshire and Arran</a:t>
            </a:r>
            <a:endParaRPr lang="en-GB" sz="2800" b="1" dirty="0">
              <a:solidFill>
                <a:srgbClr val="005C6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7" y="1124744"/>
            <a:ext cx="9001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5C61"/>
                </a:solidFill>
              </a:rPr>
              <a:t>Aims: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005C61"/>
                </a:solidFill>
              </a:rPr>
              <a:t>Increase awareness of importance of food to good health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005C61"/>
                </a:solidFill>
              </a:rPr>
              <a:t>Extend skills in shopping, cooking and budgeting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005C61"/>
                </a:solidFill>
              </a:rPr>
              <a:t>Increase confidence and self-esteem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solidFill>
                <a:srgbClr val="005C61"/>
              </a:solidFill>
            </a:endParaRPr>
          </a:p>
          <a:p>
            <a:r>
              <a:rPr lang="en-GB" dirty="0" smtClean="0">
                <a:solidFill>
                  <a:srgbClr val="005C61"/>
                </a:solidFill>
              </a:rPr>
              <a:t>Activities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005C61"/>
                </a:solidFill>
              </a:rPr>
              <a:t>Interactive participatory group work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005C61"/>
                </a:solidFill>
              </a:rPr>
              <a:t>Eatwell</a:t>
            </a:r>
            <a:r>
              <a:rPr lang="en-GB" dirty="0" smtClean="0">
                <a:solidFill>
                  <a:srgbClr val="005C61"/>
                </a:solidFill>
              </a:rPr>
              <a:t> plate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005C61"/>
                </a:solidFill>
              </a:rPr>
              <a:t>Basic cooking skills – or depending on participant needs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005C61"/>
                </a:solidFill>
              </a:rPr>
              <a:t>Discussion around key nutritional messages: e.g.</a:t>
            </a:r>
          </a:p>
          <a:p>
            <a:r>
              <a:rPr lang="en-GB" dirty="0">
                <a:solidFill>
                  <a:srgbClr val="005C61"/>
                </a:solidFill>
              </a:rPr>
              <a:t>	</a:t>
            </a:r>
            <a:r>
              <a:rPr lang="en-GB" dirty="0" smtClean="0">
                <a:solidFill>
                  <a:srgbClr val="005C61"/>
                </a:solidFill>
              </a:rPr>
              <a:t>Minestrone soup with garlic bread</a:t>
            </a:r>
          </a:p>
          <a:p>
            <a:r>
              <a:rPr lang="en-GB" dirty="0" smtClean="0">
                <a:solidFill>
                  <a:srgbClr val="005C61"/>
                </a:solidFill>
              </a:rPr>
              <a:t>	-  stock and understanding salt content on labels</a:t>
            </a:r>
          </a:p>
          <a:p>
            <a:r>
              <a:rPr lang="en-GB" dirty="0">
                <a:solidFill>
                  <a:srgbClr val="005C61"/>
                </a:solidFill>
              </a:rPr>
              <a:t>	</a:t>
            </a:r>
            <a:r>
              <a:rPr lang="en-GB" dirty="0" smtClean="0">
                <a:solidFill>
                  <a:srgbClr val="005C61"/>
                </a:solidFill>
              </a:rPr>
              <a:t>-  types of bread, spreading fats</a:t>
            </a:r>
          </a:p>
          <a:p>
            <a:r>
              <a:rPr lang="en-GB" dirty="0">
                <a:solidFill>
                  <a:srgbClr val="005C61"/>
                </a:solidFill>
              </a:rPr>
              <a:t>	</a:t>
            </a:r>
            <a:r>
              <a:rPr lang="en-GB" dirty="0" smtClean="0">
                <a:solidFill>
                  <a:srgbClr val="005C61"/>
                </a:solidFill>
              </a:rPr>
              <a:t>-  ready meals: taste and cost comparison</a:t>
            </a:r>
            <a:endParaRPr lang="en-GB" dirty="0">
              <a:solidFill>
                <a:srgbClr val="005C6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005C61"/>
                </a:solidFill>
              </a:rPr>
              <a:t>Resources: Cookery book – Munch Crunch 2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solidFill>
                <a:srgbClr val="005C6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solidFill>
                <a:srgbClr val="005C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5805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training NA carers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8750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Picture 4" descr="training NA carers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713788" cy="653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258050" cy="1143000"/>
          </a:xfrm>
        </p:spPr>
        <p:txBody>
          <a:bodyPr/>
          <a:lstStyle/>
          <a:p>
            <a:pPr algn="ctr" eaLnBrk="1" hangingPunct="1"/>
            <a:r>
              <a:rPr lang="en-GB" dirty="0" smtClean="0">
                <a:latin typeface="+mn-lt"/>
              </a:rPr>
              <a:t>Evaluation</a:t>
            </a:r>
            <a:r>
              <a:rPr lang="en-GB" dirty="0" smtClean="0"/>
              <a:t> of Impact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82000" cy="3886200"/>
          </a:xfrm>
        </p:spPr>
        <p:txBody>
          <a:bodyPr/>
          <a:lstStyle/>
          <a:p>
            <a:pPr eaLnBrk="1" hangingPunct="1"/>
            <a:r>
              <a:rPr lang="en-GB" dirty="0" smtClean="0"/>
              <a:t>Evaluation by NHS Health Promotion Officer (baseline and post-intervention)</a:t>
            </a:r>
          </a:p>
          <a:p>
            <a:pPr eaLnBrk="1" hangingPunct="1"/>
            <a:r>
              <a:rPr lang="en-GB" dirty="0" smtClean="0"/>
              <a:t>Questionnaire – shortened version of the tool used in </a:t>
            </a:r>
            <a:r>
              <a:rPr lang="en-GB" dirty="0" err="1" smtClean="0"/>
              <a:t>CookWell</a:t>
            </a:r>
            <a:r>
              <a:rPr lang="en-GB" dirty="0" smtClean="0"/>
              <a:t> programme (Barton et al 2011)</a:t>
            </a:r>
          </a:p>
          <a:p>
            <a:pPr eaLnBrk="1" hangingPunct="1"/>
            <a:r>
              <a:rPr lang="en-GB" dirty="0" smtClean="0"/>
              <a:t>Covered confidence, frequency of eating fruit, vegetables  and ready meals</a:t>
            </a:r>
          </a:p>
          <a:p>
            <a:pPr eaLnBrk="1" hangingPunct="1"/>
            <a:r>
              <a:rPr lang="en-GB" dirty="0" smtClean="0"/>
              <a:t>At post-intervention: programme enjoyment, self-perception of dietary changes, knowledge</a:t>
            </a:r>
          </a:p>
          <a:p>
            <a:pPr eaLnBrk="1" hangingPunct="1"/>
            <a:r>
              <a:rPr lang="en-GB" dirty="0" smtClean="0"/>
              <a:t>One year on follow-up evaluation by Glasgow University: impact on family eating habits, overall confidence, learn new skills/employability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2120" y="6453336"/>
            <a:ext cx="32755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005C61"/>
                </a:solidFill>
              </a:rPr>
              <a:t>Garcia AL et al. (2013) Public Health Nutrition</a:t>
            </a:r>
            <a:endParaRPr lang="en-GB" sz="1200" dirty="0">
              <a:solidFill>
                <a:srgbClr val="005C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0766637"/>
              </p:ext>
            </p:extLst>
          </p:nvPr>
        </p:nvGraphicFramePr>
        <p:xfrm>
          <a:off x="1187624" y="1902296"/>
          <a:ext cx="777686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907704" y="620688"/>
            <a:ext cx="6138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5C61"/>
                </a:solidFill>
              </a:rPr>
              <a:t>Subjects recruitment and retention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467544" y="1268760"/>
            <a:ext cx="2376264" cy="836712"/>
            <a:chOff x="-244192" y="2315928"/>
            <a:chExt cx="1605541" cy="1103199"/>
          </a:xfrm>
          <a:scene3d>
            <a:camera prst="orthographicFront"/>
            <a:lightRig rig="flat" dir="t"/>
          </a:scene3d>
        </p:grpSpPr>
        <p:sp>
          <p:nvSpPr>
            <p:cNvPr id="8" name="Rectangle 7"/>
            <p:cNvSpPr/>
            <p:nvPr/>
          </p:nvSpPr>
          <p:spPr>
            <a:xfrm>
              <a:off x="-244192" y="2315928"/>
              <a:ext cx="1605541" cy="110319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-244192" y="2315928"/>
              <a:ext cx="1605541" cy="11031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/>
                <a:t>400 total sample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i="1" dirty="0" smtClean="0"/>
                <a:t>(who took part in all cooking courses)</a:t>
              </a:r>
              <a:endParaRPr lang="en-GB" sz="1600" b="1" i="1" kern="1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67544" y="2327920"/>
            <a:ext cx="2448272" cy="762000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/>
              <a:t>Baseline and Post Intervention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i="1" dirty="0" smtClean="0"/>
              <a:t>(written questionnaires</a:t>
            </a:r>
            <a:r>
              <a:rPr lang="en-GB" sz="1600" b="1" dirty="0" smtClean="0"/>
              <a:t>)</a:t>
            </a:r>
            <a:endParaRPr lang="en-GB" sz="1600" b="1" kern="1200" dirty="0"/>
          </a:p>
        </p:txBody>
      </p:sp>
      <p:sp>
        <p:nvSpPr>
          <p:cNvPr id="18" name="Rectangle 17"/>
          <p:cNvSpPr/>
          <p:nvPr/>
        </p:nvSpPr>
        <p:spPr>
          <a:xfrm>
            <a:off x="610864" y="5421560"/>
            <a:ext cx="2304952" cy="720080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smtClean="0"/>
              <a:t>Follow-up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i="1" dirty="0" smtClean="0"/>
              <a:t>(questionnaires by telephone interviews)</a:t>
            </a:r>
            <a:endParaRPr lang="en-GB" sz="1600" b="1" i="1" kern="12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547664" y="2105472"/>
            <a:ext cx="0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05231"/>
              </p:ext>
            </p:extLst>
          </p:nvPr>
        </p:nvGraphicFramePr>
        <p:xfrm>
          <a:off x="1547664" y="895223"/>
          <a:ext cx="6120680" cy="5774137"/>
        </p:xfrm>
        <a:graphic>
          <a:graphicData uri="http://schemas.openxmlformats.org/drawingml/2006/table">
            <a:tbl>
              <a:tblPr/>
              <a:tblGrid>
                <a:gridCol w="1584176"/>
                <a:gridCol w="1656184"/>
                <a:gridCol w="1800200"/>
                <a:gridCol w="1080120"/>
              </a:tblGrid>
              <a:tr h="4342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n-lt"/>
                          <a:ea typeface="Times New Roman"/>
                          <a:cs typeface="Times New Roman"/>
                        </a:rPr>
                        <a:t>Baseline and post </a:t>
                      </a: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intervention (n=102)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n-lt"/>
                          <a:ea typeface="Times New Roman"/>
                          <a:cs typeface="Times New Roman"/>
                        </a:rPr>
                        <a:t>One year </a:t>
                      </a: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follow-up</a:t>
                      </a:r>
                      <a:r>
                        <a:rPr lang="en-GB" sz="16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(n=44)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P-value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8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3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n-lt"/>
                          <a:ea typeface="Times New Roman"/>
                          <a:cs typeface="Times New Roman"/>
                        </a:rPr>
                        <a:t>Female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97.1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100.0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latin typeface="+mn-lt"/>
                          <a:ea typeface="Times New Roman"/>
                          <a:cs typeface="Times New Roman"/>
                        </a:rPr>
                        <a:t>Age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1.000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 17-24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26.2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22.7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 25-34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+mn-lt"/>
                          <a:ea typeface="Times New Roman"/>
                          <a:cs typeface="Times New Roman"/>
                        </a:rPr>
                        <a:t>44.7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40.9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 35-44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25.2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29.5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44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 &gt;45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2.9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6.8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1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latin typeface="+mn-lt"/>
                          <a:ea typeface="Times New Roman"/>
                          <a:cs typeface="Times New Roman"/>
                        </a:rPr>
                        <a:t>Location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n-lt"/>
                          <a:ea typeface="Times New Roman"/>
                          <a:cs typeface="Times New Roman"/>
                        </a:rPr>
                        <a:t>0.004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6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n-lt"/>
                          <a:ea typeface="Times New Roman"/>
                          <a:cs typeface="Times New Roman"/>
                        </a:rPr>
                        <a:t> East </a:t>
                      </a: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Ayrshire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+mn-lt"/>
                          <a:ea typeface="Times New Roman"/>
                          <a:cs typeface="Times New Roman"/>
                        </a:rPr>
                        <a:t>24.3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34.1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6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 North Ayrshire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+mn-lt"/>
                          <a:ea typeface="Times New Roman"/>
                          <a:cs typeface="Times New Roman"/>
                        </a:rPr>
                        <a:t>28.2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15.9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6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 South Ayrshire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+mn-lt"/>
                          <a:ea typeface="Times New Roman"/>
                          <a:cs typeface="Times New Roman"/>
                        </a:rPr>
                        <a:t>46.6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9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i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latin typeface="+mn-lt"/>
                          <a:ea typeface="Times New Roman"/>
                          <a:cs typeface="Times New Roman"/>
                        </a:rPr>
                        <a:t>SIMD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n-lt"/>
                          <a:ea typeface="Times New Roman"/>
                          <a:cs typeface="Times New Roman"/>
                        </a:rPr>
                        <a:t>0.145</a:t>
                      </a: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 Quintile 1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+mn-lt"/>
                          <a:ea typeface="Times New Roman"/>
                          <a:cs typeface="Times New Roman"/>
                        </a:rPr>
                        <a:t>36.9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40.9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 Quintile 2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+mn-lt"/>
                          <a:ea typeface="Times New Roman"/>
                          <a:cs typeface="Times New Roman"/>
                        </a:rPr>
                        <a:t>35.0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34.1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 Quintile 3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+mn-lt"/>
                          <a:ea typeface="Times New Roman"/>
                          <a:cs typeface="Times New Roman"/>
                        </a:rPr>
                        <a:t>8.7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6.8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 Quintile 4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+mn-lt"/>
                          <a:ea typeface="Times New Roman"/>
                          <a:cs typeface="Times New Roman"/>
                        </a:rPr>
                        <a:t>9.7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11.4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 Quintile 5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4.9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Times New Roman"/>
                          <a:cs typeface="Times New Roman"/>
                        </a:rPr>
                        <a:t>4.5</a:t>
                      </a: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945" marR="3694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017947" y="313492"/>
            <a:ext cx="53623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005C61"/>
                </a:solidFill>
              </a:rPr>
              <a:t>Characteristics of participants</a:t>
            </a:r>
            <a:endParaRPr lang="en-GB" sz="2800" b="1" dirty="0">
              <a:solidFill>
                <a:srgbClr val="005C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35147"/>
              </p:ext>
            </p:extLst>
          </p:nvPr>
        </p:nvGraphicFramePr>
        <p:xfrm>
          <a:off x="250825" y="1412776"/>
          <a:ext cx="8641653" cy="4085978"/>
        </p:xfrm>
        <a:graphic>
          <a:graphicData uri="http://schemas.openxmlformats.org/drawingml/2006/table">
            <a:tbl>
              <a:tblPr/>
              <a:tblGrid>
                <a:gridCol w="1920368"/>
                <a:gridCol w="1344257"/>
                <a:gridCol w="1344257"/>
                <a:gridCol w="1344257"/>
                <a:gridCol w="1344257"/>
                <a:gridCol w="1344257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Baseline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Post-Intervention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One year follow up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Δ post-intervention and baseline (</a:t>
                      </a:r>
                      <a:r>
                        <a:rPr lang="en-GB" sz="1600" i="1" dirty="0">
                          <a:latin typeface="+mj-lt"/>
                          <a:ea typeface="Times New Roman"/>
                          <a:cs typeface="Times New Roman"/>
                        </a:rPr>
                        <a:t>p value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Δ follow up and post-intervention (</a:t>
                      </a:r>
                      <a:r>
                        <a:rPr lang="en-GB" sz="1600" i="1" dirty="0">
                          <a:latin typeface="+mj-lt"/>
                          <a:ea typeface="Times New Roman"/>
                          <a:cs typeface="Times New Roman"/>
                        </a:rPr>
                        <a:t>p value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760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Cook 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from basic </a:t>
                      </a: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ingredients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(2, 7)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 (6, 7)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 (5, 7)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&lt;0.05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0.033</a:t>
                      </a:r>
                    </a:p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2931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Follow 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a simple </a:t>
                      </a: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recipe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(5, 7)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 (6, 7)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 (6, 7)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&lt;0.05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0.06</a:t>
                      </a:r>
                    </a:p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2931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Tasting 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new </a:t>
                      </a: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foods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 (3, 6)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 (6, 7)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 (5, 7)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&lt;0.05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0.002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3760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Preparing and 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cooking new </a:t>
                      </a: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foods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 (4, 6)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j-lt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(6, 7)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GB" sz="1600" dirty="0">
                          <a:latin typeface="+mj-lt"/>
                          <a:ea typeface="Times New Roman"/>
                          <a:cs typeface="Times New Roman"/>
                        </a:rPr>
                        <a:t> (5, 7)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+mj-lt"/>
                          <a:ea typeface="Times New Roman"/>
                          <a:cs typeface="Times New Roman"/>
                        </a:rPr>
                        <a:t>&lt;0.05</a:t>
                      </a:r>
                      <a:endParaRPr lang="en-GB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0.08</a:t>
                      </a:r>
                      <a:endParaRPr lang="en-GB" sz="160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843808" y="476672"/>
            <a:ext cx="43924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Confidence ratings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5652537"/>
            <a:ext cx="5439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Scale 1 to 7 (from “not at all confident” to “very confident”)</a:t>
            </a:r>
          </a:p>
          <a:p>
            <a:r>
              <a:rPr lang="en-GB" sz="1600" dirty="0" smtClean="0"/>
              <a:t>Values are medians (P25,P75)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87208" y="3068960"/>
            <a:ext cx="8568952" cy="720080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7556" y="6858000"/>
            <a:ext cx="8568952" cy="720080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7208" y="4581128"/>
            <a:ext cx="8568952" cy="720080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VLS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MVLStemplate</Template>
  <TotalTime>681</TotalTime>
  <Words>1023</Words>
  <Application>Microsoft Office PowerPoint</Application>
  <PresentationFormat>On-screen Show (4:3)</PresentationFormat>
  <Paragraphs>199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MVLStemplate</vt:lpstr>
      <vt:lpstr>Findings from and the evaluation of the NHS Ayrshire and Arran community cooking programme for parents </vt:lpstr>
      <vt:lpstr>PowerPoint Presentation</vt:lpstr>
      <vt:lpstr>PowerPoint Presentation</vt:lpstr>
      <vt:lpstr>PowerPoint Presentation</vt:lpstr>
      <vt:lpstr>PowerPoint Presentation</vt:lpstr>
      <vt:lpstr>Evaluation of Impact</vt:lpstr>
      <vt:lpstr>PowerPoint Presentation</vt:lpstr>
      <vt:lpstr>PowerPoint Presentation</vt:lpstr>
      <vt:lpstr>PowerPoint Presentation</vt:lpstr>
      <vt:lpstr>Patterns of ready-meal, vegetable and fruit consumption</vt:lpstr>
      <vt:lpstr>Other benefits at one year follow-up</vt:lpstr>
      <vt:lpstr>Conclusions from Ayrshire and Arran cooking programme</vt:lpstr>
      <vt:lpstr>http://journals.cambridge.org/action/displayFulltext?type=6&amp;fid=9218531&amp;jid=PHN&amp;volumeId=17&amp;issueId=05&amp;aid=9218530&amp;bodyId=&amp;membershipNumber=&amp;societyETOCSession=&amp;fulltextType=RA&amp;fileId=S1368980013000165</vt:lpstr>
      <vt:lpstr>What has been reported? – evaluations with comparison group designs  </vt:lpstr>
      <vt:lpstr>Evaluation… take home messages</vt:lpstr>
      <vt:lpstr>PowerPoint Presentation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Tackling Scotland’s poor diet. Are cooking programmes targeted to parents of young children helping?</dc:title>
  <dc:creator>algm1w</dc:creator>
  <cp:lastModifiedBy>Alice Baird</cp:lastModifiedBy>
  <cp:revision>72</cp:revision>
  <dcterms:created xsi:type="dcterms:W3CDTF">2013-09-08T10:38:24Z</dcterms:created>
  <dcterms:modified xsi:type="dcterms:W3CDTF">2015-06-25T14:49:43Z</dcterms:modified>
</cp:coreProperties>
</file>